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97" r:id="rId3"/>
    <p:sldId id="276" r:id="rId4"/>
    <p:sldId id="278" r:id="rId5"/>
    <p:sldId id="257" r:id="rId6"/>
    <p:sldId id="259" r:id="rId7"/>
    <p:sldId id="279" r:id="rId8"/>
    <p:sldId id="261" r:id="rId9"/>
    <p:sldId id="265" r:id="rId10"/>
    <p:sldId id="270" r:id="rId11"/>
    <p:sldId id="271" r:id="rId12"/>
    <p:sldId id="272" r:id="rId13"/>
    <p:sldId id="273" r:id="rId14"/>
    <p:sldId id="275" r:id="rId15"/>
    <p:sldId id="274" r:id="rId16"/>
    <p:sldId id="280" r:id="rId17"/>
    <p:sldId id="281" r:id="rId18"/>
    <p:sldId id="283" r:id="rId19"/>
    <p:sldId id="284" r:id="rId20"/>
    <p:sldId id="285" r:id="rId21"/>
    <p:sldId id="286" r:id="rId22"/>
    <p:sldId id="287" r:id="rId23"/>
    <p:sldId id="288" r:id="rId24"/>
    <p:sldId id="289" r:id="rId25"/>
    <p:sldId id="290" r:id="rId26"/>
    <p:sldId id="291" r:id="rId27"/>
    <p:sldId id="292" r:id="rId28"/>
    <p:sldId id="293" r:id="rId29"/>
    <p:sldId id="295" r:id="rId30"/>
    <p:sldId id="298"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03" d="100"/>
          <a:sy n="103" d="100"/>
        </p:scale>
        <p:origin x="-198" y="-96"/>
      </p:cViewPr>
      <p:guideLst>
        <p:guide orient="horz" pos="2160"/>
        <p:guide pos="2880"/>
      </p:guideLst>
    </p:cSldViewPr>
  </p:slideViewPr>
  <p:notesTextViewPr>
    <p:cViewPr>
      <p:scale>
        <a:sx n="1" d="1"/>
        <a:sy n="1" d="1"/>
      </p:scale>
      <p:origin x="0" y="0"/>
    </p:cViewPr>
  </p:notesTextViewPr>
  <p:sorterViewPr>
    <p:cViewPr>
      <p:scale>
        <a:sx n="100" d="100"/>
        <a:sy n="100" d="100"/>
      </p:scale>
      <p:origin x="0" y="550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E117F1-B208-45C4-8258-DAE67C472E5E}" type="datetimeFigureOut">
              <a:rPr lang="en-GB" smtClean="0"/>
              <a:t>09/05/2011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7A742F-18F2-4D8C-B7B7-A644ABC50687}" type="slidenum">
              <a:rPr lang="en-GB" smtClean="0"/>
              <a:t>‹#›</a:t>
            </a:fld>
            <a:endParaRPr lang="en-GB"/>
          </a:p>
        </p:txBody>
      </p:sp>
    </p:spTree>
    <p:extLst>
      <p:ext uri="{BB962C8B-B14F-4D97-AF65-F5344CB8AC3E}">
        <p14:creationId xmlns:p14="http://schemas.microsoft.com/office/powerpoint/2010/main" val="3769026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9530ED-4447-4507-832C-9F252E356B96}" type="slidenum">
              <a:rPr lang="en-US"/>
              <a:pPr/>
              <a:t>29</a:t>
            </a:fld>
            <a:endParaRPr lang="en-US"/>
          </a:p>
        </p:txBody>
      </p:sp>
      <p:sp>
        <p:nvSpPr>
          <p:cNvPr id="81922" name="Rectangle 2"/>
          <p:cNvSpPr>
            <a:spLocks noGrp="1" noRot="1" noChangeAspect="1" noChangeArrowheads="1" noTextEdit="1"/>
          </p:cNvSpPr>
          <p:nvPr>
            <p:ph type="sldImg"/>
          </p:nvPr>
        </p:nvSpPr>
        <p:spPr>
          <a:xfrm>
            <a:off x="1149350" y="687388"/>
            <a:ext cx="4565650" cy="3424237"/>
          </a:xfrm>
          <a:ln w="12700" cap="flat"/>
        </p:spPr>
      </p:sp>
      <p:sp>
        <p:nvSpPr>
          <p:cNvPr id="81923" name="Rectangle 3"/>
          <p:cNvSpPr>
            <a:spLocks noGrp="1" noChangeArrowheads="1"/>
          </p:cNvSpPr>
          <p:nvPr>
            <p:ph type="body" idx="1"/>
          </p:nvPr>
        </p:nvSpPr>
        <p:spPr>
          <a:xfrm>
            <a:off x="914400" y="4341813"/>
            <a:ext cx="5029200" cy="4116387"/>
          </a:xfrm>
          <a:ln/>
        </p:spPr>
        <p:txBody>
          <a:bodyPr lIns="92055" tIns="46028" rIns="92055" bIns="46028"/>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9E21BD9-9D87-46C1-A2CB-E76B2F165434}" type="datetimeFigureOut">
              <a:rPr lang="en-GB" smtClean="0"/>
              <a:t>09/05/2011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991244-5F1C-457E-8B49-F46158998736}" type="slidenum">
              <a:rPr lang="en-GB" smtClean="0"/>
              <a:t>‹#›</a:t>
            </a:fld>
            <a:endParaRPr lang="en-GB"/>
          </a:p>
        </p:txBody>
      </p:sp>
    </p:spTree>
    <p:extLst>
      <p:ext uri="{BB962C8B-B14F-4D97-AF65-F5344CB8AC3E}">
        <p14:creationId xmlns:p14="http://schemas.microsoft.com/office/powerpoint/2010/main" val="2632237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9E21BD9-9D87-46C1-A2CB-E76B2F165434}" type="datetimeFigureOut">
              <a:rPr lang="en-GB" smtClean="0"/>
              <a:t>09/05/2011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991244-5F1C-457E-8B49-F46158998736}" type="slidenum">
              <a:rPr lang="en-GB" smtClean="0"/>
              <a:t>‹#›</a:t>
            </a:fld>
            <a:endParaRPr lang="en-GB"/>
          </a:p>
        </p:txBody>
      </p:sp>
    </p:spTree>
    <p:extLst>
      <p:ext uri="{BB962C8B-B14F-4D97-AF65-F5344CB8AC3E}">
        <p14:creationId xmlns:p14="http://schemas.microsoft.com/office/powerpoint/2010/main" val="516831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9E21BD9-9D87-46C1-A2CB-E76B2F165434}" type="datetimeFigureOut">
              <a:rPr lang="en-GB" smtClean="0"/>
              <a:t>09/05/2011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991244-5F1C-457E-8B49-F46158998736}" type="slidenum">
              <a:rPr lang="en-GB" smtClean="0"/>
              <a:t>‹#›</a:t>
            </a:fld>
            <a:endParaRPr lang="en-GB"/>
          </a:p>
        </p:txBody>
      </p:sp>
    </p:spTree>
    <p:extLst>
      <p:ext uri="{BB962C8B-B14F-4D97-AF65-F5344CB8AC3E}">
        <p14:creationId xmlns:p14="http://schemas.microsoft.com/office/powerpoint/2010/main" val="1247123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9E21BD9-9D87-46C1-A2CB-E76B2F165434}" type="datetimeFigureOut">
              <a:rPr lang="en-GB" smtClean="0"/>
              <a:t>09/05/2011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991244-5F1C-457E-8B49-F46158998736}" type="slidenum">
              <a:rPr lang="en-GB" smtClean="0"/>
              <a:t>‹#›</a:t>
            </a:fld>
            <a:endParaRPr lang="en-GB"/>
          </a:p>
        </p:txBody>
      </p:sp>
    </p:spTree>
    <p:extLst>
      <p:ext uri="{BB962C8B-B14F-4D97-AF65-F5344CB8AC3E}">
        <p14:creationId xmlns:p14="http://schemas.microsoft.com/office/powerpoint/2010/main" val="1972553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E21BD9-9D87-46C1-A2CB-E76B2F165434}" type="datetimeFigureOut">
              <a:rPr lang="en-GB" smtClean="0"/>
              <a:t>09/05/2011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991244-5F1C-457E-8B49-F46158998736}" type="slidenum">
              <a:rPr lang="en-GB" smtClean="0"/>
              <a:t>‹#›</a:t>
            </a:fld>
            <a:endParaRPr lang="en-GB"/>
          </a:p>
        </p:txBody>
      </p:sp>
    </p:spTree>
    <p:extLst>
      <p:ext uri="{BB962C8B-B14F-4D97-AF65-F5344CB8AC3E}">
        <p14:creationId xmlns:p14="http://schemas.microsoft.com/office/powerpoint/2010/main" val="2179571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9E21BD9-9D87-46C1-A2CB-E76B2F165434}" type="datetimeFigureOut">
              <a:rPr lang="en-GB" smtClean="0"/>
              <a:t>09/05/2011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991244-5F1C-457E-8B49-F46158998736}" type="slidenum">
              <a:rPr lang="en-GB" smtClean="0"/>
              <a:t>‹#›</a:t>
            </a:fld>
            <a:endParaRPr lang="en-GB"/>
          </a:p>
        </p:txBody>
      </p:sp>
    </p:spTree>
    <p:extLst>
      <p:ext uri="{BB962C8B-B14F-4D97-AF65-F5344CB8AC3E}">
        <p14:creationId xmlns:p14="http://schemas.microsoft.com/office/powerpoint/2010/main" val="4290172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9E21BD9-9D87-46C1-A2CB-E76B2F165434}" type="datetimeFigureOut">
              <a:rPr lang="en-GB" smtClean="0"/>
              <a:t>09/05/2011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D991244-5F1C-457E-8B49-F46158998736}" type="slidenum">
              <a:rPr lang="en-GB" smtClean="0"/>
              <a:t>‹#›</a:t>
            </a:fld>
            <a:endParaRPr lang="en-GB"/>
          </a:p>
        </p:txBody>
      </p:sp>
    </p:spTree>
    <p:extLst>
      <p:ext uri="{BB962C8B-B14F-4D97-AF65-F5344CB8AC3E}">
        <p14:creationId xmlns:p14="http://schemas.microsoft.com/office/powerpoint/2010/main" val="2569813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9E21BD9-9D87-46C1-A2CB-E76B2F165434}" type="datetimeFigureOut">
              <a:rPr lang="en-GB" smtClean="0"/>
              <a:t>09/05/2011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D991244-5F1C-457E-8B49-F46158998736}" type="slidenum">
              <a:rPr lang="en-GB" smtClean="0"/>
              <a:t>‹#›</a:t>
            </a:fld>
            <a:endParaRPr lang="en-GB"/>
          </a:p>
        </p:txBody>
      </p:sp>
    </p:spTree>
    <p:extLst>
      <p:ext uri="{BB962C8B-B14F-4D97-AF65-F5344CB8AC3E}">
        <p14:creationId xmlns:p14="http://schemas.microsoft.com/office/powerpoint/2010/main" val="3459866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E21BD9-9D87-46C1-A2CB-E76B2F165434}" type="datetimeFigureOut">
              <a:rPr lang="en-GB" smtClean="0"/>
              <a:t>09/05/2011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D991244-5F1C-457E-8B49-F46158998736}" type="slidenum">
              <a:rPr lang="en-GB" smtClean="0"/>
              <a:t>‹#›</a:t>
            </a:fld>
            <a:endParaRPr lang="en-GB"/>
          </a:p>
        </p:txBody>
      </p:sp>
    </p:spTree>
    <p:extLst>
      <p:ext uri="{BB962C8B-B14F-4D97-AF65-F5344CB8AC3E}">
        <p14:creationId xmlns:p14="http://schemas.microsoft.com/office/powerpoint/2010/main" val="1264226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E21BD9-9D87-46C1-A2CB-E76B2F165434}" type="datetimeFigureOut">
              <a:rPr lang="en-GB" smtClean="0"/>
              <a:t>09/05/2011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991244-5F1C-457E-8B49-F46158998736}" type="slidenum">
              <a:rPr lang="en-GB" smtClean="0"/>
              <a:t>‹#›</a:t>
            </a:fld>
            <a:endParaRPr lang="en-GB"/>
          </a:p>
        </p:txBody>
      </p:sp>
    </p:spTree>
    <p:extLst>
      <p:ext uri="{BB962C8B-B14F-4D97-AF65-F5344CB8AC3E}">
        <p14:creationId xmlns:p14="http://schemas.microsoft.com/office/powerpoint/2010/main" val="2407747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E21BD9-9D87-46C1-A2CB-E76B2F165434}" type="datetimeFigureOut">
              <a:rPr lang="en-GB" smtClean="0"/>
              <a:t>09/05/2011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991244-5F1C-457E-8B49-F46158998736}" type="slidenum">
              <a:rPr lang="en-GB" smtClean="0"/>
              <a:t>‹#›</a:t>
            </a:fld>
            <a:endParaRPr lang="en-GB"/>
          </a:p>
        </p:txBody>
      </p:sp>
    </p:spTree>
    <p:extLst>
      <p:ext uri="{BB962C8B-B14F-4D97-AF65-F5344CB8AC3E}">
        <p14:creationId xmlns:p14="http://schemas.microsoft.com/office/powerpoint/2010/main" val="3945149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E21BD9-9D87-46C1-A2CB-E76B2F165434}" type="datetimeFigureOut">
              <a:rPr lang="en-GB" smtClean="0"/>
              <a:t>09/05/2011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991244-5F1C-457E-8B49-F46158998736}" type="slidenum">
              <a:rPr lang="en-GB" smtClean="0"/>
              <a:t>‹#›</a:t>
            </a:fld>
            <a:endParaRPr lang="en-GB"/>
          </a:p>
        </p:txBody>
      </p:sp>
    </p:spTree>
    <p:extLst>
      <p:ext uri="{BB962C8B-B14F-4D97-AF65-F5344CB8AC3E}">
        <p14:creationId xmlns:p14="http://schemas.microsoft.com/office/powerpoint/2010/main" val="1109003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GB" sz="3200" dirty="0" smtClean="0"/>
              <a:t>ABS – Big Bang or Big Whimper? – and how will it affect you?</a:t>
            </a:r>
            <a:endParaRPr lang="en-GB" sz="3200" dirty="0"/>
          </a:p>
        </p:txBody>
      </p:sp>
      <p:sp>
        <p:nvSpPr>
          <p:cNvPr id="3" name="Subtitle 2"/>
          <p:cNvSpPr>
            <a:spLocks noGrp="1"/>
          </p:cNvSpPr>
          <p:nvPr>
            <p:ph type="subTitle" idx="1"/>
          </p:nvPr>
        </p:nvSpPr>
        <p:spPr>
          <a:xfrm>
            <a:off x="692727" y="4869160"/>
            <a:ext cx="7079673" cy="769640"/>
          </a:xfrm>
        </p:spPr>
        <p:txBody>
          <a:bodyPr>
            <a:normAutofit/>
          </a:bodyPr>
          <a:lstStyle/>
          <a:p>
            <a:pPr algn="l"/>
            <a:r>
              <a:rPr lang="en-GB" sz="2000" dirty="0" smtClean="0">
                <a:solidFill>
                  <a:schemeClr val="tx2"/>
                </a:solidFill>
              </a:rPr>
              <a:t>Peter Scott Consulting</a:t>
            </a:r>
          </a:p>
          <a:p>
            <a:pPr algn="l"/>
            <a:r>
              <a:rPr lang="en-GB" sz="2000" dirty="0" smtClean="0">
                <a:solidFill>
                  <a:schemeClr val="tx2"/>
                </a:solidFill>
              </a:rPr>
              <a:t>www.peterscottconsult.co.uk</a:t>
            </a:r>
            <a:endParaRPr lang="en-GB" sz="2000" dirty="0">
              <a:solidFill>
                <a:schemeClr val="tx2"/>
              </a:solidFill>
            </a:endParaRPr>
          </a:p>
        </p:txBody>
      </p:sp>
    </p:spTree>
    <p:extLst>
      <p:ext uri="{BB962C8B-B14F-4D97-AF65-F5344CB8AC3E}">
        <p14:creationId xmlns:p14="http://schemas.microsoft.com/office/powerpoint/2010/main" val="3593606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dirty="0" smtClean="0"/>
              <a:t>Regulation?</a:t>
            </a:r>
            <a:endParaRPr lang="en-GB" sz="2800" dirty="0"/>
          </a:p>
        </p:txBody>
      </p:sp>
      <p:sp>
        <p:nvSpPr>
          <p:cNvPr id="3" name="Content Placeholder 2"/>
          <p:cNvSpPr>
            <a:spLocks noGrp="1"/>
          </p:cNvSpPr>
          <p:nvPr>
            <p:ph idx="1"/>
          </p:nvPr>
        </p:nvSpPr>
        <p:spPr/>
        <p:txBody>
          <a:bodyPr>
            <a:normAutofit/>
          </a:bodyPr>
          <a:lstStyle/>
          <a:p>
            <a:pPr marL="0" indent="0">
              <a:buNone/>
            </a:pPr>
            <a:endParaRPr lang="en-GB" sz="2000" dirty="0" smtClean="0"/>
          </a:p>
          <a:p>
            <a:pPr marL="0" indent="0">
              <a:buNone/>
            </a:pPr>
            <a:r>
              <a:rPr lang="en-GB" sz="2000" dirty="0" smtClean="0"/>
              <a:t>The Clementi report considered that the most fundamental issue with MDPs was that of regulatory reach.</a:t>
            </a:r>
          </a:p>
          <a:p>
            <a:pPr marL="0" indent="0">
              <a:buNone/>
            </a:pPr>
            <a:endParaRPr lang="en-GB" sz="2000" dirty="0"/>
          </a:p>
          <a:p>
            <a:pPr marL="0" indent="0">
              <a:buNone/>
            </a:pPr>
            <a:r>
              <a:rPr lang="en-GB" sz="2000" dirty="0" smtClean="0"/>
              <a:t> “</a:t>
            </a:r>
            <a:r>
              <a:rPr lang="en-GB" sz="2000" i="1" dirty="0" smtClean="0"/>
              <a:t>how could a legal services regulator exercise power over people who were not lawyers, were offering clients a different professional service and might have different codes of practice in areas such as client handling?”  </a:t>
            </a:r>
            <a:endParaRPr lang="en-GB" sz="2000" dirty="0"/>
          </a:p>
        </p:txBody>
      </p:sp>
    </p:spTree>
    <p:extLst>
      <p:ext uri="{BB962C8B-B14F-4D97-AF65-F5344CB8AC3E}">
        <p14:creationId xmlns:p14="http://schemas.microsoft.com/office/powerpoint/2010/main" val="2880729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200" dirty="0" smtClean="0"/>
              <a:t>A quoted ABS?</a:t>
            </a:r>
            <a:endParaRPr lang="en-GB" sz="3200" dirty="0"/>
          </a:p>
        </p:txBody>
      </p:sp>
      <p:sp>
        <p:nvSpPr>
          <p:cNvPr id="3" name="Content Placeholder 2"/>
          <p:cNvSpPr>
            <a:spLocks noGrp="1"/>
          </p:cNvSpPr>
          <p:nvPr>
            <p:ph idx="1"/>
          </p:nvPr>
        </p:nvSpPr>
        <p:spPr/>
        <p:txBody>
          <a:bodyPr>
            <a:normAutofit/>
          </a:bodyPr>
          <a:lstStyle/>
          <a:p>
            <a:r>
              <a:rPr lang="en-GB" sz="2800" dirty="0" smtClean="0"/>
              <a:t>The Slater &amp; Gordon experience?</a:t>
            </a:r>
          </a:p>
          <a:p>
            <a:r>
              <a:rPr lang="en-GB" sz="2800" dirty="0" smtClean="0"/>
              <a:t>Other professionals which have floated?</a:t>
            </a:r>
          </a:p>
          <a:p>
            <a:r>
              <a:rPr lang="en-GB" sz="2800" dirty="0" smtClean="0"/>
              <a:t>Aims and Benefits?</a:t>
            </a:r>
            <a:endParaRPr lang="en-GB" sz="2800" dirty="0"/>
          </a:p>
        </p:txBody>
      </p:sp>
    </p:spTree>
    <p:extLst>
      <p:ext uri="{BB962C8B-B14F-4D97-AF65-F5344CB8AC3E}">
        <p14:creationId xmlns:p14="http://schemas.microsoft.com/office/powerpoint/2010/main" val="1522923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200" dirty="0" smtClean="0"/>
              <a:t>The non – lawyer owned ABS</a:t>
            </a:r>
            <a:endParaRPr lang="en-GB" sz="3200" dirty="0"/>
          </a:p>
        </p:txBody>
      </p:sp>
      <p:sp>
        <p:nvSpPr>
          <p:cNvPr id="3" name="Content Placeholder 2"/>
          <p:cNvSpPr>
            <a:spLocks noGrp="1"/>
          </p:cNvSpPr>
          <p:nvPr>
            <p:ph idx="1"/>
          </p:nvPr>
        </p:nvSpPr>
        <p:spPr/>
        <p:txBody>
          <a:bodyPr/>
          <a:lstStyle/>
          <a:p>
            <a:r>
              <a:rPr lang="en-GB" dirty="0" smtClean="0"/>
              <a:t>‘Tesco law’ (more likely ‘Co op law’)</a:t>
            </a:r>
          </a:p>
          <a:p>
            <a:r>
              <a:rPr lang="en-GB" dirty="0" smtClean="0"/>
              <a:t>Market appetite? </a:t>
            </a:r>
            <a:endParaRPr lang="en-GB" dirty="0"/>
          </a:p>
        </p:txBody>
      </p:sp>
    </p:spTree>
    <p:extLst>
      <p:ext uri="{BB962C8B-B14F-4D97-AF65-F5344CB8AC3E}">
        <p14:creationId xmlns:p14="http://schemas.microsoft.com/office/powerpoint/2010/main" val="2262042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200" dirty="0" smtClean="0"/>
              <a:t>Investment appetite by non – lawyers? </a:t>
            </a:r>
            <a:endParaRPr lang="en-GB" sz="3200" dirty="0"/>
          </a:p>
        </p:txBody>
      </p:sp>
      <p:sp>
        <p:nvSpPr>
          <p:cNvPr id="3" name="Content Placeholder 2"/>
          <p:cNvSpPr>
            <a:spLocks noGrp="1"/>
          </p:cNvSpPr>
          <p:nvPr>
            <p:ph idx="1"/>
          </p:nvPr>
        </p:nvSpPr>
        <p:spPr/>
        <p:txBody>
          <a:bodyPr>
            <a:normAutofit/>
          </a:bodyPr>
          <a:lstStyle/>
          <a:p>
            <a:r>
              <a:rPr lang="en-GB" sz="2800" dirty="0" smtClean="0"/>
              <a:t>Types of investors?</a:t>
            </a:r>
          </a:p>
          <a:p>
            <a:r>
              <a:rPr lang="en-GB" sz="2800" dirty="0" smtClean="0"/>
              <a:t>Their Aims?</a:t>
            </a:r>
          </a:p>
          <a:p>
            <a:r>
              <a:rPr lang="en-GB" sz="2800" dirty="0" smtClean="0"/>
              <a:t>Their Requirements?</a:t>
            </a:r>
            <a:endParaRPr lang="en-GB" sz="2800" dirty="0"/>
          </a:p>
        </p:txBody>
      </p:sp>
    </p:spTree>
    <p:extLst>
      <p:ext uri="{BB962C8B-B14F-4D97-AF65-F5344CB8AC3E}">
        <p14:creationId xmlns:p14="http://schemas.microsoft.com/office/powerpoint/2010/main" val="226304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200" dirty="0" smtClean="0"/>
              <a:t>Some issues to deal with?</a:t>
            </a:r>
            <a:endParaRPr lang="en-GB" sz="3200" dirty="0"/>
          </a:p>
        </p:txBody>
      </p:sp>
      <p:sp>
        <p:nvSpPr>
          <p:cNvPr id="3" name="Content Placeholder 2"/>
          <p:cNvSpPr>
            <a:spLocks noGrp="1"/>
          </p:cNvSpPr>
          <p:nvPr>
            <p:ph idx="1"/>
          </p:nvPr>
        </p:nvSpPr>
        <p:spPr/>
        <p:txBody>
          <a:bodyPr>
            <a:normAutofit/>
          </a:bodyPr>
          <a:lstStyle/>
          <a:p>
            <a:r>
              <a:rPr lang="en-GB" sz="2800" dirty="0" smtClean="0"/>
              <a:t>Ambitions of younger lawyers?</a:t>
            </a:r>
          </a:p>
          <a:p>
            <a:r>
              <a:rPr lang="en-GB" sz="2800" dirty="0" smtClean="0"/>
              <a:t>Will external investors understand some law firm cultures?</a:t>
            </a:r>
          </a:p>
          <a:p>
            <a:r>
              <a:rPr lang="en-GB" sz="2800" dirty="0" smtClean="0"/>
              <a:t>Will they be put off by the new regulatory code?</a:t>
            </a:r>
            <a:endParaRPr lang="en-GB" sz="2800" dirty="0"/>
          </a:p>
        </p:txBody>
      </p:sp>
    </p:spTree>
    <p:extLst>
      <p:ext uri="{BB962C8B-B14F-4D97-AF65-F5344CB8AC3E}">
        <p14:creationId xmlns:p14="http://schemas.microsoft.com/office/powerpoint/2010/main" val="40896913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200" dirty="0" smtClean="0"/>
              <a:t>Appetite by owners of law firms?</a:t>
            </a:r>
            <a:endParaRPr lang="en-GB" sz="3200" dirty="0"/>
          </a:p>
        </p:txBody>
      </p:sp>
      <p:sp>
        <p:nvSpPr>
          <p:cNvPr id="3" name="Content Placeholder 2"/>
          <p:cNvSpPr>
            <a:spLocks noGrp="1"/>
          </p:cNvSpPr>
          <p:nvPr>
            <p:ph idx="1"/>
          </p:nvPr>
        </p:nvSpPr>
        <p:spPr/>
        <p:txBody>
          <a:bodyPr>
            <a:normAutofit/>
          </a:bodyPr>
          <a:lstStyle/>
          <a:p>
            <a:r>
              <a:rPr lang="en-GB" sz="2800" dirty="0" smtClean="0"/>
              <a:t>Which types of firms?</a:t>
            </a:r>
          </a:p>
          <a:p>
            <a:r>
              <a:rPr lang="en-GB" sz="2800" dirty="0" smtClean="0"/>
              <a:t>Aims?</a:t>
            </a:r>
          </a:p>
          <a:p>
            <a:r>
              <a:rPr lang="en-GB" sz="2800" dirty="0" smtClean="0"/>
              <a:t>How much working capital do law firms really need?</a:t>
            </a:r>
            <a:endParaRPr lang="en-GB" sz="2800" dirty="0"/>
          </a:p>
        </p:txBody>
      </p:sp>
    </p:spTree>
    <p:extLst>
      <p:ext uri="{BB962C8B-B14F-4D97-AF65-F5344CB8AC3E}">
        <p14:creationId xmlns:p14="http://schemas.microsoft.com/office/powerpoint/2010/main" val="3438114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946450"/>
          </a:xfrm>
        </p:spPr>
        <p:txBody>
          <a:bodyPr>
            <a:normAutofit/>
          </a:bodyPr>
          <a:lstStyle/>
          <a:p>
            <a:pPr algn="l"/>
            <a:r>
              <a:rPr lang="en-GB" sz="3200" dirty="0" smtClean="0"/>
              <a:t>Who will be your markets competitors in </a:t>
            </a:r>
            <a:r>
              <a:rPr lang="en-GB" sz="3200" dirty="0" smtClean="0"/>
              <a:t>the brave new world after 6 October 2011?</a:t>
            </a:r>
            <a:endParaRPr lang="en-GB" sz="3200" dirty="0"/>
          </a:p>
        </p:txBody>
      </p:sp>
    </p:spTree>
    <p:extLst>
      <p:ext uri="{BB962C8B-B14F-4D97-AF65-F5344CB8AC3E}">
        <p14:creationId xmlns:p14="http://schemas.microsoft.com/office/powerpoint/2010/main" val="31107704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GB" sz="3200" dirty="0"/>
              <a:t>The need to be </a:t>
            </a:r>
            <a:r>
              <a:rPr lang="en-GB" sz="3200" dirty="0" smtClean="0"/>
              <a:t>competitive</a:t>
            </a:r>
            <a:endParaRPr lang="en-US" sz="3200" dirty="0"/>
          </a:p>
        </p:txBody>
      </p:sp>
      <p:sp>
        <p:nvSpPr>
          <p:cNvPr id="84995" name="Rectangle 3"/>
          <p:cNvSpPr>
            <a:spLocks noGrp="1" noChangeArrowheads="1"/>
          </p:cNvSpPr>
          <p:nvPr>
            <p:ph type="body" idx="1"/>
          </p:nvPr>
        </p:nvSpPr>
        <p:spPr>
          <a:xfrm>
            <a:off x="1258888" y="2017713"/>
            <a:ext cx="7696200" cy="4114800"/>
          </a:xfrm>
        </p:spPr>
        <p:txBody>
          <a:bodyPr/>
          <a:lstStyle/>
          <a:p>
            <a:pPr>
              <a:lnSpc>
                <a:spcPct val="80000"/>
              </a:lnSpc>
              <a:buFont typeface="Wingdings" pitchFamily="2" charset="2"/>
              <a:buNone/>
            </a:pPr>
            <a:r>
              <a:rPr lang="en-GB" sz="1200" b="1" dirty="0">
                <a:latin typeface="Verdana" pitchFamily="34" charset="0"/>
              </a:rPr>
              <a:t>“Competition is a process by which …</a:t>
            </a:r>
          </a:p>
          <a:p>
            <a:pPr>
              <a:lnSpc>
                <a:spcPct val="80000"/>
              </a:lnSpc>
              <a:buFont typeface="Wingdings" pitchFamily="2" charset="2"/>
              <a:buNone/>
            </a:pPr>
            <a:endParaRPr lang="en-GB" sz="1200" b="1" dirty="0">
              <a:latin typeface="Verdana" pitchFamily="34" charset="0"/>
            </a:endParaRPr>
          </a:p>
          <a:p>
            <a:pPr>
              <a:lnSpc>
                <a:spcPct val="80000"/>
              </a:lnSpc>
              <a:buFont typeface="Wingdings" pitchFamily="2" charset="2"/>
              <a:buNone/>
            </a:pPr>
            <a:endParaRPr lang="en-GB" sz="1200" b="1" dirty="0">
              <a:latin typeface="Verdana" pitchFamily="34" charset="0"/>
            </a:endParaRPr>
          </a:p>
          <a:p>
            <a:pPr>
              <a:lnSpc>
                <a:spcPct val="80000"/>
              </a:lnSpc>
              <a:buSzTx/>
              <a:buFont typeface="Wingdings" pitchFamily="2" charset="2"/>
              <a:buChar char="§"/>
            </a:pPr>
            <a:r>
              <a:rPr lang="en-GB" sz="1200" b="1" dirty="0">
                <a:latin typeface="Verdana" pitchFamily="34" charset="0"/>
              </a:rPr>
              <a:t>services that people are not prepared to </a:t>
            </a:r>
          </a:p>
          <a:p>
            <a:pPr>
              <a:lnSpc>
                <a:spcPct val="80000"/>
              </a:lnSpc>
              <a:buFont typeface="Wingdings" pitchFamily="2" charset="2"/>
              <a:buNone/>
            </a:pPr>
            <a:r>
              <a:rPr lang="en-GB" sz="1200" b="1" dirty="0">
                <a:latin typeface="Verdana" pitchFamily="34" charset="0"/>
              </a:rPr>
              <a:t>      pay for </a:t>
            </a:r>
          </a:p>
          <a:p>
            <a:pPr>
              <a:lnSpc>
                <a:spcPct val="80000"/>
              </a:lnSpc>
              <a:buFont typeface="Wingdings" pitchFamily="2" charset="2"/>
              <a:buNone/>
            </a:pPr>
            <a:endParaRPr lang="en-GB" sz="1200" b="1" dirty="0">
              <a:latin typeface="Verdana" pitchFamily="34" charset="0"/>
            </a:endParaRPr>
          </a:p>
          <a:p>
            <a:pPr>
              <a:lnSpc>
                <a:spcPct val="80000"/>
              </a:lnSpc>
              <a:buSzTx/>
              <a:buFont typeface="Wingdings" pitchFamily="2" charset="2"/>
              <a:buChar char="§"/>
            </a:pPr>
            <a:r>
              <a:rPr lang="en-GB" sz="1200" b="1" dirty="0">
                <a:latin typeface="Verdana" pitchFamily="34" charset="0"/>
              </a:rPr>
              <a:t>high cost methods of production and inefficient </a:t>
            </a:r>
          </a:p>
          <a:p>
            <a:pPr>
              <a:lnSpc>
                <a:spcPct val="80000"/>
              </a:lnSpc>
              <a:buFont typeface="Wingdings" pitchFamily="2" charset="2"/>
              <a:buNone/>
            </a:pPr>
            <a:r>
              <a:rPr lang="en-GB" sz="1200" b="1" dirty="0">
                <a:latin typeface="Verdana" pitchFamily="34" charset="0"/>
              </a:rPr>
              <a:t>      organisations </a:t>
            </a:r>
          </a:p>
          <a:p>
            <a:pPr>
              <a:lnSpc>
                <a:spcPct val="80000"/>
              </a:lnSpc>
              <a:buFont typeface="Wingdings" pitchFamily="2" charset="2"/>
              <a:buNone/>
            </a:pPr>
            <a:endParaRPr lang="en-GB" sz="1200" b="1" dirty="0">
              <a:latin typeface="Verdana" pitchFamily="34" charset="0"/>
            </a:endParaRPr>
          </a:p>
          <a:p>
            <a:pPr>
              <a:lnSpc>
                <a:spcPct val="80000"/>
              </a:lnSpc>
              <a:buSzTx/>
              <a:buFont typeface="Wingdings" pitchFamily="2" charset="2"/>
              <a:buChar char="§"/>
            </a:pPr>
            <a:r>
              <a:rPr lang="en-GB" sz="1200" b="1" dirty="0">
                <a:latin typeface="Verdana" pitchFamily="34" charset="0"/>
              </a:rPr>
              <a:t>are weeded out and </a:t>
            </a:r>
          </a:p>
          <a:p>
            <a:pPr>
              <a:lnSpc>
                <a:spcPct val="80000"/>
              </a:lnSpc>
              <a:buSzTx/>
              <a:buFont typeface="Wingdings" pitchFamily="2" charset="2"/>
              <a:buNone/>
            </a:pPr>
            <a:endParaRPr lang="en-GB" sz="1200" b="1" dirty="0">
              <a:latin typeface="Verdana" pitchFamily="34" charset="0"/>
            </a:endParaRPr>
          </a:p>
          <a:p>
            <a:pPr>
              <a:lnSpc>
                <a:spcPct val="80000"/>
              </a:lnSpc>
              <a:buSzTx/>
              <a:buFont typeface="Wingdings" pitchFamily="2" charset="2"/>
              <a:buChar char="§"/>
            </a:pPr>
            <a:r>
              <a:rPr lang="en-GB" sz="1200" b="1" dirty="0">
                <a:latin typeface="Verdana" pitchFamily="34" charset="0"/>
              </a:rPr>
              <a:t>opportunity is given for new…services methods and organisations to be tried”</a:t>
            </a:r>
            <a:r>
              <a:rPr lang="en-GB" sz="900" dirty="0"/>
              <a:t> </a:t>
            </a:r>
            <a:r>
              <a:rPr lang="en-GB" sz="1000" dirty="0"/>
              <a:t>*</a:t>
            </a:r>
          </a:p>
          <a:p>
            <a:pPr>
              <a:lnSpc>
                <a:spcPct val="80000"/>
              </a:lnSpc>
              <a:buFont typeface="Wingdings" pitchFamily="2" charset="2"/>
              <a:buNone/>
            </a:pPr>
            <a:endParaRPr lang="en-GB" sz="1000" dirty="0"/>
          </a:p>
          <a:p>
            <a:pPr>
              <a:lnSpc>
                <a:spcPct val="80000"/>
              </a:lnSpc>
              <a:buFont typeface="Wingdings" pitchFamily="2" charset="2"/>
              <a:buNone/>
            </a:pPr>
            <a:endParaRPr lang="en-GB" sz="1200" b="1" dirty="0"/>
          </a:p>
          <a:p>
            <a:pPr>
              <a:lnSpc>
                <a:spcPct val="80000"/>
              </a:lnSpc>
              <a:buFont typeface="Wingdings" pitchFamily="2" charset="2"/>
              <a:buNone/>
            </a:pPr>
            <a:endParaRPr lang="en-GB" sz="1200" b="1" dirty="0">
              <a:solidFill>
                <a:srgbClr val="FF0000"/>
              </a:solidFill>
            </a:endParaRPr>
          </a:p>
          <a:p>
            <a:pPr>
              <a:lnSpc>
                <a:spcPct val="80000"/>
              </a:lnSpc>
              <a:buFont typeface="Wingdings" pitchFamily="2" charset="2"/>
              <a:buNone/>
            </a:pPr>
            <a:r>
              <a:rPr lang="en-US" sz="1600" b="1" dirty="0" smtClean="0">
                <a:solidFill>
                  <a:srgbClr val="FF0000"/>
                </a:solidFill>
              </a:rPr>
              <a:t>This is the space ABSs and others will fill</a:t>
            </a:r>
            <a:endParaRPr lang="en-US" sz="1600" b="1" dirty="0">
              <a:solidFill>
                <a:srgbClr val="FF0000"/>
              </a:solidFill>
            </a:endParaRPr>
          </a:p>
          <a:p>
            <a:pPr>
              <a:lnSpc>
                <a:spcPct val="80000"/>
              </a:lnSpc>
              <a:buFont typeface="Wingdings" pitchFamily="2" charset="2"/>
              <a:buNone/>
            </a:pPr>
            <a:endParaRPr lang="en-GB" sz="1600" b="1" dirty="0"/>
          </a:p>
          <a:p>
            <a:pPr>
              <a:lnSpc>
                <a:spcPct val="80000"/>
              </a:lnSpc>
              <a:buFont typeface="Wingdings" pitchFamily="2" charset="2"/>
              <a:buNone/>
            </a:pPr>
            <a:endParaRPr lang="en-GB" sz="1200" dirty="0"/>
          </a:p>
          <a:p>
            <a:pPr>
              <a:lnSpc>
                <a:spcPct val="80000"/>
              </a:lnSpc>
              <a:buFont typeface="Wingdings" pitchFamily="2" charset="2"/>
              <a:buNone/>
            </a:pPr>
            <a:endParaRPr lang="en-GB" sz="1200" dirty="0"/>
          </a:p>
          <a:p>
            <a:pPr>
              <a:lnSpc>
                <a:spcPct val="80000"/>
              </a:lnSpc>
              <a:buFont typeface="Wingdings" pitchFamily="2" charset="2"/>
              <a:buNone/>
            </a:pPr>
            <a:endParaRPr lang="en-GB" sz="1000" dirty="0"/>
          </a:p>
          <a:p>
            <a:pPr>
              <a:lnSpc>
                <a:spcPct val="80000"/>
              </a:lnSpc>
              <a:buFont typeface="Wingdings" pitchFamily="2" charset="2"/>
              <a:buNone/>
            </a:pPr>
            <a:r>
              <a:rPr lang="en-GB" sz="1000" dirty="0"/>
              <a:t>*</a:t>
            </a:r>
            <a:r>
              <a:rPr lang="en-GB" sz="1000" i="1" dirty="0"/>
              <a:t>Everyman’s Dictionary of Economics – A. </a:t>
            </a:r>
            <a:r>
              <a:rPr lang="en-GB" sz="1000" i="1" dirty="0" err="1"/>
              <a:t>Seldon</a:t>
            </a:r>
            <a:r>
              <a:rPr lang="en-GB" sz="1000" i="1" dirty="0"/>
              <a:t> and F. G. </a:t>
            </a:r>
            <a:r>
              <a:rPr lang="en-GB" sz="1000" i="1" dirty="0" err="1"/>
              <a:t>Pennance</a:t>
            </a:r>
            <a:r>
              <a:rPr lang="en-GB" sz="1000" i="1" dirty="0"/>
              <a:t> 1964 </a:t>
            </a:r>
          </a:p>
          <a:p>
            <a:pPr>
              <a:lnSpc>
                <a:spcPct val="80000"/>
              </a:lnSpc>
              <a:buFont typeface="Wingdings" pitchFamily="2" charset="2"/>
              <a:buNone/>
            </a:pPr>
            <a:endParaRPr lang="en-GB" sz="1000" i="1" dirty="0"/>
          </a:p>
          <a:p>
            <a:pPr>
              <a:lnSpc>
                <a:spcPct val="80000"/>
              </a:lnSpc>
              <a:buFont typeface="Wingdings" pitchFamily="2" charset="2"/>
              <a:buNone/>
            </a:pPr>
            <a:endParaRPr lang="en-US" sz="400" i="1" dirty="0"/>
          </a:p>
        </p:txBody>
      </p:sp>
    </p:spTree>
    <p:extLst>
      <p:ext uri="{BB962C8B-B14F-4D97-AF65-F5344CB8AC3E}">
        <p14:creationId xmlns:p14="http://schemas.microsoft.com/office/powerpoint/2010/main" val="12070478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GB" sz="2800">
                <a:latin typeface="Verdana" pitchFamily="34" charset="0"/>
              </a:rPr>
              <a:t>You have developed a realistic plan, but…</a:t>
            </a:r>
            <a:br>
              <a:rPr lang="en-GB" sz="2800">
                <a:latin typeface="Verdana" pitchFamily="34" charset="0"/>
              </a:rPr>
            </a:br>
            <a:endParaRPr lang="en-US" sz="2800">
              <a:latin typeface="Verdana" pitchFamily="34" charset="0"/>
            </a:endParaRPr>
          </a:p>
        </p:txBody>
      </p:sp>
      <p:sp>
        <p:nvSpPr>
          <p:cNvPr id="96259" name="Rectangle 3"/>
          <p:cNvSpPr>
            <a:spLocks noGrp="1" noChangeArrowheads="1"/>
          </p:cNvSpPr>
          <p:nvPr>
            <p:ph type="body" idx="1"/>
          </p:nvPr>
        </p:nvSpPr>
        <p:spPr/>
        <p:txBody>
          <a:bodyPr/>
          <a:lstStyle/>
          <a:p>
            <a:pPr>
              <a:buFont typeface="Wingdings" pitchFamily="2" charset="2"/>
              <a:buNone/>
            </a:pPr>
            <a:endParaRPr lang="en-GB" sz="2800">
              <a:latin typeface="Arial" charset="0"/>
            </a:endParaRPr>
          </a:p>
          <a:p>
            <a:pPr>
              <a:buFont typeface="Wingdings" pitchFamily="2" charset="2"/>
              <a:buNone/>
            </a:pPr>
            <a:r>
              <a:rPr lang="en-GB" sz="2400">
                <a:latin typeface="Verdana" pitchFamily="34" charset="0"/>
              </a:rPr>
              <a:t>This will require </a:t>
            </a:r>
            <a:r>
              <a:rPr lang="en-GB" sz="2400" b="1">
                <a:latin typeface="Verdana" pitchFamily="34" charset="0"/>
              </a:rPr>
              <a:t>RESOURCE</a:t>
            </a:r>
            <a:r>
              <a:rPr lang="en-GB" sz="2400">
                <a:latin typeface="Verdana" pitchFamily="34" charset="0"/>
              </a:rPr>
              <a:t> - resource which </a:t>
            </a:r>
          </a:p>
          <a:p>
            <a:pPr>
              <a:buFont typeface="Wingdings" pitchFamily="2" charset="2"/>
              <a:buNone/>
            </a:pPr>
            <a:r>
              <a:rPr lang="en-GB" sz="2400">
                <a:latin typeface="Verdana" pitchFamily="34" charset="0"/>
              </a:rPr>
              <a:t>many firms cannot realistically and at </a:t>
            </a:r>
          </a:p>
          <a:p>
            <a:pPr>
              <a:buFont typeface="Wingdings" pitchFamily="2" charset="2"/>
              <a:buNone/>
            </a:pPr>
            <a:r>
              <a:rPr lang="en-GB" sz="2400">
                <a:latin typeface="Verdana" pitchFamily="34" charset="0"/>
              </a:rPr>
              <a:t>an economic and acceptable cost provide </a:t>
            </a:r>
          </a:p>
          <a:p>
            <a:pPr>
              <a:buFont typeface="Wingdings" pitchFamily="2" charset="2"/>
              <a:buNone/>
            </a:pPr>
            <a:r>
              <a:rPr lang="en-GB" sz="2400">
                <a:latin typeface="Verdana" pitchFamily="34" charset="0"/>
              </a:rPr>
              <a:t>themselves</a:t>
            </a:r>
          </a:p>
          <a:p>
            <a:pPr>
              <a:buFont typeface="Wingdings" pitchFamily="2" charset="2"/>
              <a:buNone/>
            </a:pPr>
            <a:endParaRPr lang="en-GB" sz="2400">
              <a:latin typeface="Verdana" pitchFamily="34" charset="0"/>
            </a:endParaRPr>
          </a:p>
          <a:p>
            <a:pPr>
              <a:buFont typeface="Wingdings" pitchFamily="2" charset="2"/>
              <a:buNone/>
            </a:pPr>
            <a:endParaRPr lang="en-GB" sz="2400">
              <a:latin typeface="Verdana" pitchFamily="34" charset="0"/>
            </a:endParaRPr>
          </a:p>
          <a:p>
            <a:pPr>
              <a:buFont typeface="Wingdings" pitchFamily="2" charset="2"/>
              <a:buNone/>
            </a:pPr>
            <a:r>
              <a:rPr lang="en-GB" sz="2400" b="1">
                <a:latin typeface="Verdana" pitchFamily="34" charset="0"/>
              </a:rPr>
              <a:t>But your competitors may have the </a:t>
            </a:r>
          </a:p>
          <a:p>
            <a:pPr>
              <a:buFont typeface="Wingdings" pitchFamily="2" charset="2"/>
              <a:buNone/>
            </a:pPr>
            <a:r>
              <a:rPr lang="en-GB" sz="2400" b="1">
                <a:latin typeface="Verdana" pitchFamily="34" charset="0"/>
              </a:rPr>
              <a:t>resources</a:t>
            </a:r>
          </a:p>
          <a:p>
            <a:pPr>
              <a:buFont typeface="Wingdings" pitchFamily="2" charset="2"/>
              <a:buNone/>
            </a:pPr>
            <a:endParaRPr lang="en-GB" sz="2400">
              <a:latin typeface="Verdana" pitchFamily="34" charset="0"/>
            </a:endParaRPr>
          </a:p>
        </p:txBody>
      </p:sp>
      <p:sp>
        <p:nvSpPr>
          <p:cNvPr id="96260" name="Rectangle 4"/>
          <p:cNvSpPr>
            <a:spLocks noChangeArrowheads="1"/>
          </p:cNvSpPr>
          <p:nvPr/>
        </p:nvSpPr>
        <p:spPr bwMode="auto">
          <a:xfrm flipH="1" flipV="1">
            <a:off x="1979613" y="4348163"/>
            <a:ext cx="3937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spAutoFit/>
          </a:bodyPr>
          <a:lstStyle/>
          <a:p>
            <a:endParaRPr lang="en-US">
              <a:solidFill>
                <a:schemeClr val="tx2"/>
              </a:solidFill>
            </a:endParaRPr>
          </a:p>
        </p:txBody>
      </p:sp>
    </p:spTree>
    <p:extLst>
      <p:ext uri="{BB962C8B-B14F-4D97-AF65-F5344CB8AC3E}">
        <p14:creationId xmlns:p14="http://schemas.microsoft.com/office/powerpoint/2010/main" val="34986513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GB" sz="2800">
                <a:latin typeface="Verdana" pitchFamily="34" charset="0"/>
              </a:rPr>
              <a:t>Is </a:t>
            </a:r>
            <a:r>
              <a:rPr lang="en-GB" sz="2800" b="1">
                <a:latin typeface="Verdana" pitchFamily="34" charset="0"/>
              </a:rPr>
              <a:t>lack of resource</a:t>
            </a:r>
            <a:r>
              <a:rPr lang="en-GB" sz="2800">
                <a:latin typeface="Verdana" pitchFamily="34" charset="0"/>
              </a:rPr>
              <a:t> making you uncompetitive?</a:t>
            </a:r>
            <a:endParaRPr lang="en-US" sz="2800">
              <a:latin typeface="Verdana" pitchFamily="34" charset="0"/>
            </a:endParaRPr>
          </a:p>
        </p:txBody>
      </p:sp>
      <p:sp>
        <p:nvSpPr>
          <p:cNvPr id="97283" name="Rectangle 3"/>
          <p:cNvSpPr>
            <a:spLocks noGrp="1" noChangeArrowheads="1"/>
          </p:cNvSpPr>
          <p:nvPr>
            <p:ph type="body" idx="1"/>
          </p:nvPr>
        </p:nvSpPr>
        <p:spPr/>
        <p:txBody>
          <a:bodyPr/>
          <a:lstStyle/>
          <a:p>
            <a:pPr>
              <a:buSzPct val="120000"/>
              <a:buFont typeface="Wingdings" pitchFamily="2" charset="2"/>
              <a:buChar char="§"/>
            </a:pPr>
            <a:r>
              <a:rPr lang="en-GB" sz="2000" b="1">
                <a:latin typeface="Verdana" pitchFamily="34" charset="0"/>
              </a:rPr>
              <a:t>Often a lack of resource of expertise</a:t>
            </a:r>
          </a:p>
          <a:p>
            <a:pPr>
              <a:buFont typeface="Wingdings" pitchFamily="2" charset="2"/>
              <a:buNone/>
            </a:pPr>
            <a:r>
              <a:rPr lang="en-GB" sz="2000">
                <a:latin typeface="Verdana" pitchFamily="34" charset="0"/>
              </a:rPr>
              <a:t>(client perception surveys will show if this is the </a:t>
            </a:r>
          </a:p>
          <a:p>
            <a:pPr>
              <a:buFont typeface="Wingdings" pitchFamily="2" charset="2"/>
              <a:buNone/>
            </a:pPr>
            <a:r>
              <a:rPr lang="en-GB" sz="2000">
                <a:latin typeface="Verdana" pitchFamily="34" charset="0"/>
              </a:rPr>
              <a:t>case)</a:t>
            </a:r>
          </a:p>
          <a:p>
            <a:pPr>
              <a:buFont typeface="Wingdings" pitchFamily="2" charset="2"/>
              <a:buNone/>
            </a:pPr>
            <a:endParaRPr lang="en-GB" sz="2000" b="1">
              <a:latin typeface="Verdana" pitchFamily="34" charset="0"/>
            </a:endParaRPr>
          </a:p>
          <a:p>
            <a:pPr>
              <a:buSzPct val="120000"/>
              <a:buFont typeface="Wingdings" pitchFamily="2" charset="2"/>
              <a:buChar char="§"/>
            </a:pPr>
            <a:r>
              <a:rPr lang="en-GB" sz="2000" b="1">
                <a:latin typeface="Verdana" pitchFamily="34" charset="0"/>
              </a:rPr>
              <a:t>Often a lack of financial resource</a:t>
            </a:r>
          </a:p>
          <a:p>
            <a:pPr>
              <a:buFont typeface="Wingdings" pitchFamily="2" charset="2"/>
              <a:buNone/>
            </a:pPr>
            <a:r>
              <a:rPr lang="en-GB" sz="2000">
                <a:latin typeface="Verdana" pitchFamily="34" charset="0"/>
              </a:rPr>
              <a:t>(inability to invest in your people and in the </a:t>
            </a:r>
          </a:p>
          <a:p>
            <a:pPr>
              <a:buFont typeface="Wingdings" pitchFamily="2" charset="2"/>
              <a:buNone/>
            </a:pPr>
            <a:r>
              <a:rPr lang="en-GB" sz="2000">
                <a:latin typeface="Verdana" pitchFamily="34" charset="0"/>
              </a:rPr>
              <a:t>business)</a:t>
            </a:r>
            <a:endParaRPr lang="en-US" sz="2000">
              <a:latin typeface="Verdana" pitchFamily="34" charset="0"/>
            </a:endParaRPr>
          </a:p>
        </p:txBody>
      </p:sp>
    </p:spTree>
    <p:extLst>
      <p:ext uri="{BB962C8B-B14F-4D97-AF65-F5344CB8AC3E}">
        <p14:creationId xmlns:p14="http://schemas.microsoft.com/office/powerpoint/2010/main" val="335790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l"/>
            <a:r>
              <a:rPr lang="en-GB" sz="3200" dirty="0" smtClean="0"/>
              <a:t>Some topics for discussion today</a:t>
            </a:r>
            <a:endParaRPr lang="en-GB" sz="3200" dirty="0"/>
          </a:p>
        </p:txBody>
      </p:sp>
      <p:sp>
        <p:nvSpPr>
          <p:cNvPr id="4" name="Content Placeholder 3"/>
          <p:cNvSpPr>
            <a:spLocks noGrp="1"/>
          </p:cNvSpPr>
          <p:nvPr>
            <p:ph idx="1"/>
          </p:nvPr>
        </p:nvSpPr>
        <p:spPr>
          <a:xfrm>
            <a:off x="457200" y="2132856"/>
            <a:ext cx="8229600" cy="4392488"/>
          </a:xfrm>
        </p:spPr>
        <p:txBody>
          <a:bodyPr/>
          <a:lstStyle/>
          <a:p>
            <a:r>
              <a:rPr lang="en-GB" dirty="0" smtClean="0"/>
              <a:t>Appetite for ABSs?</a:t>
            </a:r>
          </a:p>
          <a:p>
            <a:r>
              <a:rPr lang="en-GB" dirty="0"/>
              <a:t>Opportunities and threats</a:t>
            </a:r>
            <a:r>
              <a:rPr lang="en-GB" dirty="0" smtClean="0"/>
              <a:t>?</a:t>
            </a:r>
          </a:p>
          <a:p>
            <a:r>
              <a:rPr lang="en-GB" dirty="0" smtClean="0"/>
              <a:t>How are you going to compete? </a:t>
            </a:r>
            <a:r>
              <a:rPr lang="en-GB" dirty="0"/>
              <a:t/>
            </a:r>
            <a:br>
              <a:rPr lang="en-GB" dirty="0"/>
            </a:br>
            <a:r>
              <a:rPr lang="en-GB" dirty="0"/>
              <a:t/>
            </a:r>
            <a:br>
              <a:rPr lang="en-GB" dirty="0"/>
            </a:br>
            <a:endParaRPr lang="en-GB" dirty="0"/>
          </a:p>
        </p:txBody>
      </p:sp>
    </p:spTree>
    <p:extLst>
      <p:ext uri="{BB962C8B-B14F-4D97-AF65-F5344CB8AC3E}">
        <p14:creationId xmlns:p14="http://schemas.microsoft.com/office/powerpoint/2010/main" val="37942304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GB" sz="2800" b="1">
                <a:latin typeface="Verdana" pitchFamily="34" charset="0"/>
              </a:rPr>
              <a:t>Resource to enable you to…</a:t>
            </a:r>
            <a:endParaRPr lang="en-US" sz="2800" b="1">
              <a:latin typeface="Verdana" pitchFamily="34" charset="0"/>
            </a:endParaRPr>
          </a:p>
        </p:txBody>
      </p:sp>
      <p:sp>
        <p:nvSpPr>
          <p:cNvPr id="98307" name="Rectangle 3"/>
          <p:cNvSpPr>
            <a:spLocks noGrp="1" noChangeArrowheads="1"/>
          </p:cNvSpPr>
          <p:nvPr>
            <p:ph type="body" idx="1"/>
          </p:nvPr>
        </p:nvSpPr>
        <p:spPr/>
        <p:txBody>
          <a:bodyPr/>
          <a:lstStyle/>
          <a:p>
            <a:pPr>
              <a:buFont typeface="Wingdings" pitchFamily="2" charset="2"/>
              <a:buNone/>
            </a:pPr>
            <a:endParaRPr lang="en-GB" sz="3600">
              <a:latin typeface="Arial" charset="0"/>
            </a:endParaRPr>
          </a:p>
          <a:p>
            <a:pPr>
              <a:buFont typeface="Wingdings" pitchFamily="2" charset="2"/>
              <a:buNone/>
            </a:pPr>
            <a:r>
              <a:rPr lang="en-GB" sz="2400">
                <a:latin typeface="Verdana" pitchFamily="34" charset="0"/>
              </a:rPr>
              <a:t>attract and retain the best </a:t>
            </a:r>
            <a:r>
              <a:rPr lang="en-GB" sz="2400" b="1">
                <a:latin typeface="Verdana" pitchFamily="34" charset="0"/>
              </a:rPr>
              <a:t>talent</a:t>
            </a:r>
            <a:endParaRPr lang="en-US" sz="2400" b="1">
              <a:latin typeface="Verdana" pitchFamily="34" charset="0"/>
            </a:endParaRPr>
          </a:p>
        </p:txBody>
      </p:sp>
    </p:spTree>
    <p:extLst>
      <p:ext uri="{BB962C8B-B14F-4D97-AF65-F5344CB8AC3E}">
        <p14:creationId xmlns:p14="http://schemas.microsoft.com/office/powerpoint/2010/main" val="21034292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GB" sz="2800" b="1">
                <a:latin typeface="Verdana" pitchFamily="34" charset="0"/>
              </a:rPr>
              <a:t>Resource to enable you to…</a:t>
            </a:r>
            <a:endParaRPr lang="en-US" sz="2800" b="1">
              <a:latin typeface="Verdana" pitchFamily="34" charset="0"/>
            </a:endParaRPr>
          </a:p>
        </p:txBody>
      </p:sp>
      <p:sp>
        <p:nvSpPr>
          <p:cNvPr id="99331" name="Rectangle 3"/>
          <p:cNvSpPr>
            <a:spLocks noGrp="1" noChangeArrowheads="1"/>
          </p:cNvSpPr>
          <p:nvPr>
            <p:ph type="body" idx="1"/>
          </p:nvPr>
        </p:nvSpPr>
        <p:spPr/>
        <p:txBody>
          <a:bodyPr/>
          <a:lstStyle/>
          <a:p>
            <a:pPr>
              <a:buFont typeface="Wingdings" pitchFamily="2" charset="2"/>
              <a:buNone/>
            </a:pPr>
            <a:endParaRPr lang="en-GB" sz="2400">
              <a:latin typeface="Verdana" pitchFamily="34" charset="0"/>
            </a:endParaRPr>
          </a:p>
          <a:p>
            <a:pPr>
              <a:buFont typeface="Wingdings" pitchFamily="2" charset="2"/>
              <a:buNone/>
            </a:pPr>
            <a:r>
              <a:rPr lang="en-GB" sz="2400">
                <a:latin typeface="Verdana" pitchFamily="34" charset="0"/>
              </a:rPr>
              <a:t>provide clients with the depth </a:t>
            </a:r>
          </a:p>
          <a:p>
            <a:pPr>
              <a:buFont typeface="Wingdings" pitchFamily="2" charset="2"/>
              <a:buNone/>
            </a:pPr>
            <a:r>
              <a:rPr lang="en-GB" sz="2400">
                <a:latin typeface="Verdana" pitchFamily="34" charset="0"/>
              </a:rPr>
              <a:t>and breadth of </a:t>
            </a:r>
            <a:r>
              <a:rPr lang="en-GB" sz="2400" b="1">
                <a:latin typeface="Verdana" pitchFamily="34" charset="0"/>
              </a:rPr>
              <a:t>expertise</a:t>
            </a:r>
            <a:r>
              <a:rPr lang="en-GB" sz="2400">
                <a:latin typeface="Verdana" pitchFamily="34" charset="0"/>
              </a:rPr>
              <a:t> they </a:t>
            </a:r>
          </a:p>
          <a:p>
            <a:pPr>
              <a:buSzPct val="120000"/>
              <a:buFont typeface="Wingdings" pitchFamily="2" charset="2"/>
              <a:buChar char="§"/>
            </a:pPr>
            <a:endParaRPr lang="en-GB" sz="2400">
              <a:latin typeface="Verdana" pitchFamily="34" charset="0"/>
            </a:endParaRPr>
          </a:p>
          <a:p>
            <a:pPr>
              <a:buSzPct val="120000"/>
              <a:buFont typeface="Wingdings" pitchFamily="2" charset="2"/>
              <a:buChar char="§"/>
            </a:pPr>
            <a:r>
              <a:rPr lang="en-GB" sz="2400">
                <a:latin typeface="Verdana" pitchFamily="34" charset="0"/>
              </a:rPr>
              <a:t>will require</a:t>
            </a:r>
          </a:p>
          <a:p>
            <a:pPr>
              <a:buSzPct val="120000"/>
              <a:buFont typeface="Wingdings" pitchFamily="2" charset="2"/>
              <a:buChar char="§"/>
            </a:pPr>
            <a:r>
              <a:rPr lang="en-GB" sz="2400">
                <a:latin typeface="Verdana" pitchFamily="34" charset="0"/>
              </a:rPr>
              <a:t>when they need it</a:t>
            </a:r>
          </a:p>
          <a:p>
            <a:pPr>
              <a:buSzPct val="120000"/>
              <a:buFont typeface="Wingdings" pitchFamily="2" charset="2"/>
              <a:buChar char="§"/>
            </a:pPr>
            <a:r>
              <a:rPr lang="en-GB" sz="2400">
                <a:latin typeface="Verdana" pitchFamily="34" charset="0"/>
              </a:rPr>
              <a:t>where they need it</a:t>
            </a:r>
            <a:r>
              <a:rPr lang="en-GB" sz="2400" b="1">
                <a:latin typeface="Arial" charset="0"/>
              </a:rPr>
              <a:t> </a:t>
            </a:r>
            <a:endParaRPr lang="en-US" sz="2400" b="1">
              <a:latin typeface="Arial" charset="0"/>
            </a:endParaRPr>
          </a:p>
        </p:txBody>
      </p:sp>
    </p:spTree>
    <p:extLst>
      <p:ext uri="{BB962C8B-B14F-4D97-AF65-F5344CB8AC3E}">
        <p14:creationId xmlns:p14="http://schemas.microsoft.com/office/powerpoint/2010/main" val="24413334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GB" sz="2800" b="1">
                <a:latin typeface="Verdana" pitchFamily="34" charset="0"/>
              </a:rPr>
              <a:t>Resource to enable you to…</a:t>
            </a:r>
            <a:endParaRPr lang="en-US" sz="2800" b="1">
              <a:latin typeface="Verdana" pitchFamily="34" charset="0"/>
            </a:endParaRPr>
          </a:p>
        </p:txBody>
      </p:sp>
      <p:sp>
        <p:nvSpPr>
          <p:cNvPr id="103427" name="Rectangle 3"/>
          <p:cNvSpPr>
            <a:spLocks noGrp="1" noChangeArrowheads="1"/>
          </p:cNvSpPr>
          <p:nvPr>
            <p:ph type="body" idx="1"/>
          </p:nvPr>
        </p:nvSpPr>
        <p:spPr/>
        <p:txBody>
          <a:bodyPr/>
          <a:lstStyle/>
          <a:p>
            <a:pPr>
              <a:buFont typeface="Wingdings" pitchFamily="2" charset="2"/>
              <a:buNone/>
            </a:pPr>
            <a:endParaRPr lang="en-GB" sz="2800">
              <a:latin typeface="Verdana" pitchFamily="34" charset="0"/>
            </a:endParaRPr>
          </a:p>
          <a:p>
            <a:pPr>
              <a:buFont typeface="Wingdings" pitchFamily="2" charset="2"/>
              <a:buNone/>
            </a:pPr>
            <a:r>
              <a:rPr lang="en-GB" sz="2400">
                <a:latin typeface="Verdana" pitchFamily="34" charset="0"/>
              </a:rPr>
              <a:t>build the quality </a:t>
            </a:r>
            <a:r>
              <a:rPr lang="en-GB" sz="2400" b="1">
                <a:latin typeface="Verdana" pitchFamily="34" charset="0"/>
              </a:rPr>
              <a:t>management</a:t>
            </a:r>
            <a:r>
              <a:rPr lang="en-GB" sz="2400">
                <a:latin typeface="Verdana" pitchFamily="34" charset="0"/>
              </a:rPr>
              <a:t> which will be </a:t>
            </a:r>
          </a:p>
          <a:p>
            <a:pPr>
              <a:buFont typeface="Wingdings" pitchFamily="2" charset="2"/>
              <a:buNone/>
            </a:pPr>
            <a:r>
              <a:rPr lang="en-GB" sz="2400">
                <a:latin typeface="Verdana" pitchFamily="34" charset="0"/>
              </a:rPr>
              <a:t>required to successfully compete in the future</a:t>
            </a:r>
            <a:r>
              <a:rPr lang="en-GB" sz="4000" b="1">
                <a:latin typeface="Arial" charset="0"/>
              </a:rPr>
              <a:t> </a:t>
            </a:r>
            <a:endParaRPr lang="en-US" sz="4000" b="1">
              <a:latin typeface="Arial" charset="0"/>
            </a:endParaRPr>
          </a:p>
        </p:txBody>
      </p:sp>
    </p:spTree>
    <p:extLst>
      <p:ext uri="{BB962C8B-B14F-4D97-AF65-F5344CB8AC3E}">
        <p14:creationId xmlns:p14="http://schemas.microsoft.com/office/powerpoint/2010/main" val="16447754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GB" sz="2800" b="1">
                <a:latin typeface="Arial" charset="0"/>
              </a:rPr>
              <a:t>Resource to enable you to…</a:t>
            </a:r>
            <a:endParaRPr lang="en-US" sz="2800" b="1">
              <a:latin typeface="Arial" charset="0"/>
            </a:endParaRPr>
          </a:p>
        </p:txBody>
      </p:sp>
      <p:sp>
        <p:nvSpPr>
          <p:cNvPr id="102403" name="Rectangle 3"/>
          <p:cNvSpPr>
            <a:spLocks noGrp="1" noChangeArrowheads="1"/>
          </p:cNvSpPr>
          <p:nvPr>
            <p:ph type="body" idx="1"/>
          </p:nvPr>
        </p:nvSpPr>
        <p:spPr/>
        <p:txBody>
          <a:bodyPr/>
          <a:lstStyle/>
          <a:p>
            <a:pPr>
              <a:buFont typeface="Wingdings" pitchFamily="2" charset="2"/>
              <a:buNone/>
            </a:pPr>
            <a:endParaRPr lang="en-GB" sz="2800">
              <a:latin typeface="Arial" charset="0"/>
            </a:endParaRPr>
          </a:p>
          <a:p>
            <a:pPr>
              <a:buFont typeface="Wingdings" pitchFamily="2" charset="2"/>
              <a:buNone/>
            </a:pPr>
            <a:r>
              <a:rPr lang="en-GB" sz="2400">
                <a:latin typeface="Verdana" pitchFamily="34" charset="0"/>
              </a:rPr>
              <a:t>provide the necessary </a:t>
            </a:r>
            <a:r>
              <a:rPr lang="en-GB" sz="2400" b="1">
                <a:latin typeface="Verdana" pitchFamily="34" charset="0"/>
              </a:rPr>
              <a:t>support infrastructure</a:t>
            </a:r>
            <a:r>
              <a:rPr lang="en-GB" sz="2400">
                <a:latin typeface="Verdana" pitchFamily="34" charset="0"/>
              </a:rPr>
              <a:t> </a:t>
            </a:r>
          </a:p>
          <a:p>
            <a:pPr>
              <a:buFont typeface="Wingdings" pitchFamily="2" charset="2"/>
              <a:buNone/>
            </a:pPr>
            <a:r>
              <a:rPr lang="en-GB" sz="2400">
                <a:latin typeface="Verdana" pitchFamily="34" charset="0"/>
              </a:rPr>
              <a:t>to underpin the effective provision of high </a:t>
            </a:r>
          </a:p>
          <a:p>
            <a:pPr>
              <a:buFont typeface="Wingdings" pitchFamily="2" charset="2"/>
              <a:buNone/>
            </a:pPr>
            <a:r>
              <a:rPr lang="en-GB" sz="2400">
                <a:latin typeface="Verdana" pitchFamily="34" charset="0"/>
              </a:rPr>
              <a:t>quality professional services</a:t>
            </a:r>
            <a:endParaRPr lang="en-US" sz="2400" b="1">
              <a:latin typeface="Arial" charset="0"/>
            </a:endParaRPr>
          </a:p>
        </p:txBody>
      </p:sp>
    </p:spTree>
    <p:extLst>
      <p:ext uri="{BB962C8B-B14F-4D97-AF65-F5344CB8AC3E}">
        <p14:creationId xmlns:p14="http://schemas.microsoft.com/office/powerpoint/2010/main" val="28456783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GB" sz="2800" b="1">
                <a:latin typeface="Arial" charset="0"/>
              </a:rPr>
              <a:t>Resource to enable you to…</a:t>
            </a:r>
            <a:endParaRPr lang="en-US" sz="2800" b="1">
              <a:latin typeface="Arial" charset="0"/>
            </a:endParaRPr>
          </a:p>
        </p:txBody>
      </p:sp>
      <p:sp>
        <p:nvSpPr>
          <p:cNvPr id="101379" name="Rectangle 3"/>
          <p:cNvSpPr>
            <a:spLocks noGrp="1" noChangeArrowheads="1"/>
          </p:cNvSpPr>
          <p:nvPr>
            <p:ph type="body" idx="1"/>
          </p:nvPr>
        </p:nvSpPr>
        <p:spPr/>
        <p:txBody>
          <a:bodyPr/>
          <a:lstStyle/>
          <a:p>
            <a:pPr>
              <a:buFont typeface="Wingdings" pitchFamily="2" charset="2"/>
              <a:buNone/>
            </a:pPr>
            <a:endParaRPr lang="en-GB" sz="2800">
              <a:latin typeface="Arial" charset="0"/>
            </a:endParaRPr>
          </a:p>
          <a:p>
            <a:pPr>
              <a:buFont typeface="Wingdings" pitchFamily="2" charset="2"/>
              <a:buNone/>
            </a:pPr>
            <a:r>
              <a:rPr lang="en-GB" sz="2800">
                <a:latin typeface="Arial" charset="0"/>
              </a:rPr>
              <a:t>provide the necessary </a:t>
            </a:r>
            <a:r>
              <a:rPr lang="en-GB" sz="2800" b="1">
                <a:latin typeface="Arial" charset="0"/>
              </a:rPr>
              <a:t>technology</a:t>
            </a:r>
            <a:r>
              <a:rPr lang="en-GB" sz="2800">
                <a:latin typeface="Arial" charset="0"/>
              </a:rPr>
              <a:t> to make you </a:t>
            </a:r>
          </a:p>
          <a:p>
            <a:pPr>
              <a:buFont typeface="Wingdings" pitchFamily="2" charset="2"/>
              <a:buNone/>
            </a:pPr>
            <a:r>
              <a:rPr lang="en-GB" sz="2800">
                <a:latin typeface="Arial" charset="0"/>
              </a:rPr>
              <a:t>more efficient and profitable</a:t>
            </a:r>
            <a:r>
              <a:rPr lang="en-GB" sz="2400">
                <a:latin typeface="Arial" charset="0"/>
              </a:rPr>
              <a:t>  </a:t>
            </a:r>
          </a:p>
          <a:p>
            <a:pPr>
              <a:buFont typeface="Wingdings" pitchFamily="2" charset="2"/>
              <a:buNone/>
            </a:pPr>
            <a:endParaRPr lang="en-US" sz="2400">
              <a:latin typeface="Arial" charset="0"/>
            </a:endParaRPr>
          </a:p>
        </p:txBody>
      </p:sp>
    </p:spTree>
    <p:extLst>
      <p:ext uri="{BB962C8B-B14F-4D97-AF65-F5344CB8AC3E}">
        <p14:creationId xmlns:p14="http://schemas.microsoft.com/office/powerpoint/2010/main" val="23559451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GB" sz="2800">
                <a:latin typeface="Verdana" pitchFamily="34" charset="0"/>
              </a:rPr>
              <a:t>Building resource to compete</a:t>
            </a:r>
            <a:endParaRPr lang="en-US" sz="2800">
              <a:latin typeface="Verdana" pitchFamily="34" charset="0"/>
            </a:endParaRPr>
          </a:p>
        </p:txBody>
      </p:sp>
      <p:sp>
        <p:nvSpPr>
          <p:cNvPr id="112643" name="Rectangle 3"/>
          <p:cNvSpPr>
            <a:spLocks noGrp="1" noChangeArrowheads="1"/>
          </p:cNvSpPr>
          <p:nvPr>
            <p:ph type="body" idx="1"/>
          </p:nvPr>
        </p:nvSpPr>
        <p:spPr>
          <a:xfrm>
            <a:off x="1116013" y="2060575"/>
            <a:ext cx="7493000" cy="2706688"/>
          </a:xfrm>
        </p:spPr>
        <p:txBody>
          <a:bodyPr/>
          <a:lstStyle/>
          <a:p>
            <a:pPr>
              <a:buFont typeface="Wingdings" pitchFamily="2" charset="2"/>
              <a:buNone/>
            </a:pPr>
            <a:r>
              <a:rPr lang="en-GB">
                <a:latin typeface="Verdana" pitchFamily="34" charset="0"/>
              </a:rPr>
              <a:t> </a:t>
            </a:r>
          </a:p>
          <a:p>
            <a:pPr>
              <a:buFont typeface="Wingdings" pitchFamily="2" charset="2"/>
              <a:buNone/>
            </a:pPr>
            <a:r>
              <a:rPr lang="en-GB" sz="2800">
                <a:latin typeface="Verdana" pitchFamily="34" charset="0"/>
              </a:rPr>
              <a:t>Will you be able to build sufficient </a:t>
            </a:r>
          </a:p>
          <a:p>
            <a:pPr>
              <a:buFont typeface="Wingdings" pitchFamily="2" charset="2"/>
              <a:buNone/>
            </a:pPr>
            <a:r>
              <a:rPr lang="en-GB" sz="2800">
                <a:latin typeface="Verdana" pitchFamily="34" charset="0"/>
              </a:rPr>
              <a:t>resource </a:t>
            </a:r>
            <a:r>
              <a:rPr lang="en-GB" sz="2800" b="1">
                <a:latin typeface="Verdana" pitchFamily="34" charset="0"/>
              </a:rPr>
              <a:t>on your own</a:t>
            </a:r>
            <a:r>
              <a:rPr lang="en-GB" sz="2800">
                <a:latin typeface="Verdana" pitchFamily="34" charset="0"/>
              </a:rPr>
              <a:t> to achieve your </a:t>
            </a:r>
          </a:p>
          <a:p>
            <a:pPr>
              <a:buFont typeface="Wingdings" pitchFamily="2" charset="2"/>
              <a:buNone/>
            </a:pPr>
            <a:r>
              <a:rPr lang="en-GB" sz="2800">
                <a:latin typeface="Verdana" pitchFamily="34" charset="0"/>
              </a:rPr>
              <a:t>goals?</a:t>
            </a:r>
          </a:p>
          <a:p>
            <a:pPr>
              <a:buFont typeface="Wingdings" pitchFamily="2" charset="2"/>
              <a:buNone/>
            </a:pPr>
            <a:endParaRPr lang="en-GB">
              <a:latin typeface="Verdana" pitchFamily="34" charset="0"/>
            </a:endParaRPr>
          </a:p>
          <a:p>
            <a:pPr>
              <a:buFontTx/>
              <a:buNone/>
            </a:pPr>
            <a:endParaRPr lang="en-GB" sz="4000"/>
          </a:p>
          <a:p>
            <a:pPr>
              <a:buFont typeface="Wingdings" pitchFamily="2" charset="2"/>
              <a:buNone/>
            </a:pPr>
            <a:endParaRPr lang="en-GB" sz="4000"/>
          </a:p>
          <a:p>
            <a:pPr>
              <a:buFont typeface="Wingdings" pitchFamily="2" charset="2"/>
              <a:buNone/>
            </a:pPr>
            <a:endParaRPr lang="en-GB" sz="4000"/>
          </a:p>
          <a:p>
            <a:pPr>
              <a:buFont typeface="Wingdings" pitchFamily="2" charset="2"/>
              <a:buNone/>
            </a:pPr>
            <a:endParaRPr lang="en-GB" sz="4000"/>
          </a:p>
          <a:p>
            <a:pPr>
              <a:buFont typeface="Wingdings" pitchFamily="2" charset="2"/>
              <a:buNone/>
            </a:pPr>
            <a:endParaRPr lang="en-US" sz="4000"/>
          </a:p>
        </p:txBody>
      </p:sp>
    </p:spTree>
    <p:extLst>
      <p:ext uri="{BB962C8B-B14F-4D97-AF65-F5344CB8AC3E}">
        <p14:creationId xmlns:p14="http://schemas.microsoft.com/office/powerpoint/2010/main" val="20520082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1150938" y="981075"/>
            <a:ext cx="7793037" cy="695325"/>
          </a:xfrm>
        </p:spPr>
        <p:txBody>
          <a:bodyPr/>
          <a:lstStyle/>
          <a:p>
            <a:r>
              <a:rPr lang="en-GB" sz="2800">
                <a:latin typeface="Verdana" pitchFamily="34" charset="0"/>
              </a:rPr>
              <a:t>The profession is too fragmented</a:t>
            </a:r>
            <a:endParaRPr lang="en-US" sz="2800">
              <a:latin typeface="Verdana" pitchFamily="34" charset="0"/>
            </a:endParaRPr>
          </a:p>
        </p:txBody>
      </p:sp>
      <p:sp>
        <p:nvSpPr>
          <p:cNvPr id="113667" name="Rectangle 3"/>
          <p:cNvSpPr>
            <a:spLocks noGrp="1" noChangeArrowheads="1"/>
          </p:cNvSpPr>
          <p:nvPr>
            <p:ph type="body" idx="1"/>
          </p:nvPr>
        </p:nvSpPr>
        <p:spPr/>
        <p:txBody>
          <a:bodyPr/>
          <a:lstStyle/>
          <a:p>
            <a:pPr>
              <a:buSzPct val="120000"/>
              <a:buFont typeface="Wingdings" pitchFamily="2" charset="2"/>
              <a:buChar char="§"/>
            </a:pPr>
            <a:r>
              <a:rPr lang="en-GB" sz="2400">
                <a:latin typeface="Verdana" pitchFamily="34" charset="0"/>
              </a:rPr>
              <a:t>Nearly 11,000 law firms </a:t>
            </a:r>
          </a:p>
          <a:p>
            <a:pPr>
              <a:buSzPct val="120000"/>
              <a:buFont typeface="Wingdings" pitchFamily="2" charset="2"/>
              <a:buChar char="§"/>
            </a:pPr>
            <a:r>
              <a:rPr lang="en-GB" sz="2400">
                <a:latin typeface="Verdana" pitchFamily="34" charset="0"/>
              </a:rPr>
              <a:t>Over 85% have 4 or fewer partners</a:t>
            </a:r>
          </a:p>
          <a:p>
            <a:pPr>
              <a:buSzPct val="120000"/>
              <a:buFont typeface="Wingdings" pitchFamily="2" charset="2"/>
              <a:buChar char="§"/>
            </a:pPr>
            <a:r>
              <a:rPr lang="en-GB" sz="2400">
                <a:latin typeface="Verdana" pitchFamily="34" charset="0"/>
              </a:rPr>
              <a:t>Most will not be able to compete and survive if </a:t>
            </a:r>
          </a:p>
          <a:p>
            <a:pPr>
              <a:buFont typeface="Wingdings" pitchFamily="2" charset="2"/>
              <a:buNone/>
            </a:pPr>
            <a:r>
              <a:rPr lang="en-GB" sz="2400">
                <a:latin typeface="Verdana" pitchFamily="34" charset="0"/>
              </a:rPr>
              <a:t>   they remain as they are</a:t>
            </a:r>
          </a:p>
          <a:p>
            <a:pPr>
              <a:buFont typeface="Wingdings" pitchFamily="2" charset="2"/>
              <a:buNone/>
            </a:pPr>
            <a:endParaRPr lang="en-GB" sz="2400">
              <a:latin typeface="Verdana" pitchFamily="34" charset="0"/>
            </a:endParaRPr>
          </a:p>
          <a:p>
            <a:pPr>
              <a:buFont typeface="Wingdings" pitchFamily="2" charset="2"/>
              <a:buNone/>
            </a:pPr>
            <a:endParaRPr lang="en-GB" sz="2400">
              <a:latin typeface="Verdana" pitchFamily="34" charset="0"/>
            </a:endParaRPr>
          </a:p>
          <a:p>
            <a:pPr>
              <a:buFont typeface="Wingdings" pitchFamily="2" charset="2"/>
              <a:buNone/>
            </a:pPr>
            <a:r>
              <a:rPr lang="en-GB" sz="2400" b="1">
                <a:latin typeface="Verdana" pitchFamily="34" charset="0"/>
              </a:rPr>
              <a:t>Size does matter</a:t>
            </a:r>
          </a:p>
          <a:p>
            <a:endParaRPr lang="en-GB" sz="2400" b="1">
              <a:latin typeface="Verdana" pitchFamily="34" charset="0"/>
            </a:endParaRPr>
          </a:p>
          <a:p>
            <a:endParaRPr lang="en-US" sz="2400">
              <a:latin typeface="Verdana" pitchFamily="34" charset="0"/>
            </a:endParaRPr>
          </a:p>
        </p:txBody>
      </p:sp>
    </p:spTree>
    <p:extLst>
      <p:ext uri="{BB962C8B-B14F-4D97-AF65-F5344CB8AC3E}">
        <p14:creationId xmlns:p14="http://schemas.microsoft.com/office/powerpoint/2010/main" val="19498759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en-GB" sz="2800">
                <a:latin typeface="Verdana" pitchFamily="34" charset="0"/>
              </a:rPr>
              <a:t>Competitive growth models?</a:t>
            </a:r>
            <a:endParaRPr lang="en-US" sz="2800">
              <a:latin typeface="Verdana" pitchFamily="34" charset="0"/>
            </a:endParaRPr>
          </a:p>
        </p:txBody>
      </p:sp>
      <p:sp>
        <p:nvSpPr>
          <p:cNvPr id="119811" name="Rectangle 3"/>
          <p:cNvSpPr>
            <a:spLocks noGrp="1" noChangeArrowheads="1"/>
          </p:cNvSpPr>
          <p:nvPr>
            <p:ph type="body" idx="1"/>
          </p:nvPr>
        </p:nvSpPr>
        <p:spPr/>
        <p:txBody>
          <a:bodyPr/>
          <a:lstStyle/>
          <a:p>
            <a:endParaRPr lang="en-GB" sz="2400">
              <a:latin typeface="Verdana" pitchFamily="34" charset="0"/>
            </a:endParaRPr>
          </a:p>
          <a:p>
            <a:r>
              <a:rPr lang="en-GB" sz="2400">
                <a:latin typeface="Verdana" pitchFamily="34" charset="0"/>
              </a:rPr>
              <a:t>Organic growth alone?</a:t>
            </a:r>
          </a:p>
          <a:p>
            <a:r>
              <a:rPr lang="en-GB" sz="2400">
                <a:latin typeface="Verdana" pitchFamily="34" charset="0"/>
              </a:rPr>
              <a:t>Some form of consolidation?</a:t>
            </a:r>
          </a:p>
          <a:p>
            <a:pPr>
              <a:buFont typeface="Wingdings" pitchFamily="2" charset="2"/>
              <a:buNone/>
            </a:pPr>
            <a:endParaRPr lang="en-US" sz="2400">
              <a:latin typeface="Verdana" pitchFamily="34" charset="0"/>
            </a:endParaRPr>
          </a:p>
        </p:txBody>
      </p:sp>
    </p:spTree>
    <p:extLst>
      <p:ext uri="{BB962C8B-B14F-4D97-AF65-F5344CB8AC3E}">
        <p14:creationId xmlns:p14="http://schemas.microsoft.com/office/powerpoint/2010/main" val="13620822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GB" sz="2800">
                <a:latin typeface="Verdana" pitchFamily="34" charset="0"/>
              </a:rPr>
              <a:t>How can consolidation enable tomorrow’s law firms to compete?</a:t>
            </a:r>
            <a:endParaRPr lang="en-US" sz="2800">
              <a:latin typeface="Verdana" pitchFamily="34" charset="0"/>
            </a:endParaRPr>
          </a:p>
        </p:txBody>
      </p:sp>
      <p:sp>
        <p:nvSpPr>
          <p:cNvPr id="71683" name="Rectangle 3"/>
          <p:cNvSpPr>
            <a:spLocks noGrp="1" noChangeArrowheads="1"/>
          </p:cNvSpPr>
          <p:nvPr>
            <p:ph type="body" idx="1"/>
          </p:nvPr>
        </p:nvSpPr>
        <p:spPr/>
        <p:txBody>
          <a:bodyPr/>
          <a:lstStyle/>
          <a:p>
            <a:pPr>
              <a:buSzPct val="120000"/>
              <a:buFont typeface="Wingdings" pitchFamily="2" charset="2"/>
              <a:buChar char="§"/>
            </a:pPr>
            <a:r>
              <a:rPr lang="en-GB" sz="2000">
                <a:latin typeface="Verdana" pitchFamily="34" charset="0"/>
              </a:rPr>
              <a:t>Not about size for the sake of size</a:t>
            </a:r>
          </a:p>
          <a:p>
            <a:pPr>
              <a:buSzPct val="120000"/>
              <a:buFont typeface="Wingdings" pitchFamily="2" charset="2"/>
              <a:buChar char="§"/>
            </a:pPr>
            <a:endParaRPr lang="en-GB" sz="2000">
              <a:latin typeface="Verdana" pitchFamily="34" charset="0"/>
            </a:endParaRPr>
          </a:p>
          <a:p>
            <a:r>
              <a:rPr lang="en-GB" sz="2000">
                <a:latin typeface="Verdana" pitchFamily="34" charset="0"/>
              </a:rPr>
              <a:t>A means to develop resource at an acceptable economic cost to each constituent firm which individual firms cannot on their own provide</a:t>
            </a:r>
          </a:p>
          <a:p>
            <a:pPr>
              <a:buFont typeface="Wingdings" pitchFamily="2" charset="2"/>
              <a:buNone/>
            </a:pPr>
            <a:endParaRPr lang="en-GB" sz="2000">
              <a:latin typeface="Verdana" pitchFamily="34" charset="0"/>
            </a:endParaRPr>
          </a:p>
          <a:p>
            <a:pPr>
              <a:buSzPct val="120000"/>
              <a:buFont typeface="Wingdings" pitchFamily="2" charset="2"/>
              <a:buChar char="§"/>
            </a:pPr>
            <a:r>
              <a:rPr lang="en-GB" sz="2000">
                <a:latin typeface="Verdana" pitchFamily="34" charset="0"/>
              </a:rPr>
              <a:t>A better platform on which to build a more competitive law firm capable of succeeding in tomorrow’s legal market</a:t>
            </a:r>
          </a:p>
          <a:p>
            <a:pPr>
              <a:buFont typeface="Wingdings" pitchFamily="2" charset="2"/>
              <a:buNone/>
            </a:pPr>
            <a:r>
              <a:rPr lang="en-GB" sz="4400"/>
              <a:t> </a:t>
            </a:r>
          </a:p>
          <a:p>
            <a:pPr>
              <a:buFontTx/>
              <a:buChar char="-"/>
            </a:pPr>
            <a:endParaRPr lang="en-GB" sz="4000">
              <a:latin typeface="Arial" charset="0"/>
            </a:endParaRPr>
          </a:p>
          <a:p>
            <a:pPr>
              <a:buFont typeface="Wingdings" pitchFamily="2" charset="2"/>
              <a:buNone/>
            </a:pPr>
            <a:endParaRPr lang="en-GB" sz="4800"/>
          </a:p>
        </p:txBody>
      </p:sp>
    </p:spTree>
    <p:extLst>
      <p:ext uri="{BB962C8B-B14F-4D97-AF65-F5344CB8AC3E}">
        <p14:creationId xmlns:p14="http://schemas.microsoft.com/office/powerpoint/2010/main" val="11592757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874" name="Picture 2"/>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7763" y="1295400"/>
            <a:ext cx="7615237" cy="485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9875" name="Rectangle 3"/>
          <p:cNvSpPr>
            <a:spLocks noGrp="1" noChangeArrowheads="1"/>
          </p:cNvSpPr>
          <p:nvPr>
            <p:ph type="title"/>
          </p:nvPr>
        </p:nvSpPr>
        <p:spPr>
          <a:xfrm>
            <a:off x="1150938" y="214313"/>
            <a:ext cx="7793037" cy="982662"/>
          </a:xfrm>
        </p:spPr>
        <p:txBody>
          <a:bodyPr/>
          <a:lstStyle/>
          <a:p>
            <a:pPr algn="l"/>
            <a:r>
              <a:rPr lang="en-GB" sz="3600" b="1" dirty="0" smtClean="0"/>
              <a:t>Your Vision?</a:t>
            </a:r>
            <a:endParaRPr lang="en-GB" sz="3600" b="1" dirty="0"/>
          </a:p>
        </p:txBody>
      </p:sp>
    </p:spTree>
    <p:extLst>
      <p:ext uri="{BB962C8B-B14F-4D97-AF65-F5344CB8AC3E}">
        <p14:creationId xmlns:p14="http://schemas.microsoft.com/office/powerpoint/2010/main" val="3722819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79874"/>
                                        </p:tgtEl>
                                        <p:attrNameLst>
                                          <p:attrName>style.visibility</p:attrName>
                                        </p:attrNameLst>
                                      </p:cBhvr>
                                      <p:to>
                                        <p:strVal val="visible"/>
                                      </p:to>
                                    </p:set>
                                    <p:anim calcmode="lin" valueType="num">
                                      <p:cBhvr additive="base">
                                        <p:cTn id="7" dur="500" fill="hold"/>
                                        <p:tgtEl>
                                          <p:spTgt spid="79874"/>
                                        </p:tgtEl>
                                        <p:attrNameLst>
                                          <p:attrName>ppt_x</p:attrName>
                                        </p:attrNameLst>
                                      </p:cBhvr>
                                      <p:tavLst>
                                        <p:tav tm="0">
                                          <p:val>
                                            <p:strVal val="0-#ppt_w/2"/>
                                          </p:val>
                                        </p:tav>
                                        <p:tav tm="100000">
                                          <p:val>
                                            <p:strVal val="#ppt_x"/>
                                          </p:val>
                                        </p:tav>
                                      </p:tavLst>
                                    </p:anim>
                                    <p:anim calcmode="lin" valueType="num">
                                      <p:cBhvr additive="base">
                                        <p:cTn id="8" dur="500" fill="hold"/>
                                        <p:tgtEl>
                                          <p:spTgt spid="7987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200" dirty="0" smtClean="0"/>
              <a:t>Appetite?</a:t>
            </a:r>
            <a:endParaRPr lang="en-GB" sz="3200" dirty="0"/>
          </a:p>
        </p:txBody>
      </p:sp>
      <p:sp>
        <p:nvSpPr>
          <p:cNvPr id="3" name="Content Placeholder 2"/>
          <p:cNvSpPr>
            <a:spLocks noGrp="1"/>
          </p:cNvSpPr>
          <p:nvPr>
            <p:ph idx="1"/>
          </p:nvPr>
        </p:nvSpPr>
        <p:spPr/>
        <p:txBody>
          <a:bodyPr>
            <a:normAutofit/>
          </a:bodyPr>
          <a:lstStyle/>
          <a:p>
            <a:pPr marL="0" indent="0">
              <a:buNone/>
            </a:pPr>
            <a:endParaRPr lang="en-GB" sz="2400" i="1" dirty="0" smtClean="0"/>
          </a:p>
          <a:p>
            <a:pPr marL="0" indent="0">
              <a:buNone/>
            </a:pPr>
            <a:r>
              <a:rPr lang="en-GB" sz="2400" i="1" dirty="0" smtClean="0"/>
              <a:t>‘At this stage I am very pleased with the level of interest’</a:t>
            </a:r>
          </a:p>
          <a:p>
            <a:pPr marL="0" indent="0">
              <a:buNone/>
            </a:pPr>
            <a:endParaRPr lang="en-GB" sz="2400" i="1" dirty="0"/>
          </a:p>
          <a:p>
            <a:pPr marL="0" indent="0">
              <a:buNone/>
            </a:pPr>
            <a:endParaRPr lang="en-GB" sz="2400" i="1" dirty="0" smtClean="0"/>
          </a:p>
          <a:p>
            <a:pPr marL="0" indent="0">
              <a:buNone/>
            </a:pPr>
            <a:r>
              <a:rPr lang="en-GB" sz="2000" dirty="0" smtClean="0"/>
              <a:t>David Edmonds</a:t>
            </a:r>
          </a:p>
          <a:p>
            <a:pPr marL="0" indent="0">
              <a:buNone/>
            </a:pPr>
            <a:r>
              <a:rPr lang="en-GB" sz="2000" dirty="0" smtClean="0"/>
              <a:t>Chair, Legal Services Board</a:t>
            </a:r>
          </a:p>
          <a:p>
            <a:pPr marL="0" indent="0">
              <a:buNone/>
            </a:pPr>
            <a:r>
              <a:rPr lang="en-GB" sz="2000" dirty="0" smtClean="0"/>
              <a:t>April 2011</a:t>
            </a:r>
            <a:endParaRPr lang="en-GB" sz="2000" dirty="0"/>
          </a:p>
        </p:txBody>
      </p:sp>
    </p:spTree>
    <p:extLst>
      <p:ext uri="{BB962C8B-B14F-4D97-AF65-F5344CB8AC3E}">
        <p14:creationId xmlns:p14="http://schemas.microsoft.com/office/powerpoint/2010/main" val="21674855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700808"/>
            <a:ext cx="8229600" cy="2376264"/>
          </a:xfrm>
        </p:spPr>
        <p:txBody>
          <a:bodyPr/>
          <a:lstStyle/>
          <a:p>
            <a:r>
              <a:rPr lang="en-GB" dirty="0" smtClean="0"/>
              <a:t>Any questions?</a:t>
            </a:r>
            <a:endParaRPr lang="en-GB" dirty="0"/>
          </a:p>
        </p:txBody>
      </p:sp>
    </p:spTree>
    <p:extLst>
      <p:ext uri="{BB962C8B-B14F-4D97-AF65-F5344CB8AC3E}">
        <p14:creationId xmlns:p14="http://schemas.microsoft.com/office/powerpoint/2010/main" val="2273950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200" dirty="0" smtClean="0"/>
              <a:t>Appetite?</a:t>
            </a:r>
            <a:endParaRPr lang="en-GB" sz="3200" dirty="0"/>
          </a:p>
        </p:txBody>
      </p:sp>
      <p:sp>
        <p:nvSpPr>
          <p:cNvPr id="3" name="Content Placeholder 2"/>
          <p:cNvSpPr>
            <a:spLocks noGrp="1"/>
          </p:cNvSpPr>
          <p:nvPr>
            <p:ph idx="1"/>
          </p:nvPr>
        </p:nvSpPr>
        <p:spPr/>
        <p:txBody>
          <a:bodyPr/>
          <a:lstStyle/>
          <a:p>
            <a:endParaRPr lang="en-GB" dirty="0" smtClean="0"/>
          </a:p>
          <a:p>
            <a:pPr marL="0" indent="0">
              <a:buNone/>
            </a:pPr>
            <a:r>
              <a:rPr lang="en-GB" sz="2000" i="1" dirty="0" smtClean="0"/>
              <a:t>‘ABSs will not be introduced until ministers are convinced that all the appropriate regulatory arrangements have been made, the necessary safeguards are in place and the impact of the new regime on the legal services market is fully assessed’</a:t>
            </a:r>
          </a:p>
          <a:p>
            <a:pPr marL="0" indent="0">
              <a:buNone/>
            </a:pPr>
            <a:endParaRPr lang="en-GB" sz="2000" dirty="0"/>
          </a:p>
          <a:p>
            <a:pPr marL="0" indent="0">
              <a:buNone/>
            </a:pPr>
            <a:endParaRPr lang="en-GB" sz="2000" dirty="0" smtClean="0"/>
          </a:p>
          <a:p>
            <a:pPr marL="0" indent="0">
              <a:buNone/>
            </a:pPr>
            <a:r>
              <a:rPr lang="en-GB" sz="1800" dirty="0" smtClean="0"/>
              <a:t>Dominic Grieve</a:t>
            </a:r>
          </a:p>
          <a:p>
            <a:pPr marL="0" indent="0">
              <a:buNone/>
            </a:pPr>
            <a:r>
              <a:rPr lang="en-GB" sz="1800" dirty="0" smtClean="0"/>
              <a:t>Attorney General</a:t>
            </a:r>
          </a:p>
          <a:p>
            <a:pPr marL="0" indent="0">
              <a:buNone/>
            </a:pPr>
            <a:r>
              <a:rPr lang="en-GB" sz="1800" dirty="0" smtClean="0"/>
              <a:t>April 2011</a:t>
            </a:r>
            <a:endParaRPr lang="en-GB" sz="1800" dirty="0"/>
          </a:p>
        </p:txBody>
      </p:sp>
    </p:spTree>
    <p:extLst>
      <p:ext uri="{BB962C8B-B14F-4D97-AF65-F5344CB8AC3E}">
        <p14:creationId xmlns:p14="http://schemas.microsoft.com/office/powerpoint/2010/main" val="1254499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200" dirty="0" smtClean="0"/>
              <a:t>Types of ABS</a:t>
            </a:r>
            <a:endParaRPr lang="en-GB" sz="3200" dirty="0"/>
          </a:p>
        </p:txBody>
      </p:sp>
      <p:sp>
        <p:nvSpPr>
          <p:cNvPr id="3" name="Content Placeholder 2"/>
          <p:cNvSpPr>
            <a:spLocks noGrp="1"/>
          </p:cNvSpPr>
          <p:nvPr>
            <p:ph idx="1"/>
          </p:nvPr>
        </p:nvSpPr>
        <p:spPr/>
        <p:txBody>
          <a:bodyPr>
            <a:normAutofit/>
          </a:bodyPr>
          <a:lstStyle/>
          <a:p>
            <a:r>
              <a:rPr lang="en-GB" sz="2400" dirty="0" smtClean="0"/>
              <a:t>LDPs which will become ABSs</a:t>
            </a:r>
          </a:p>
          <a:p>
            <a:r>
              <a:rPr lang="en-GB" sz="2400" dirty="0" smtClean="0"/>
              <a:t>MDPs?</a:t>
            </a:r>
          </a:p>
          <a:p>
            <a:r>
              <a:rPr lang="en-GB" sz="2400" dirty="0"/>
              <a:t>Quoted ABS</a:t>
            </a:r>
            <a:r>
              <a:rPr lang="en-GB" sz="2400" dirty="0" smtClean="0"/>
              <a:t>?</a:t>
            </a:r>
          </a:p>
          <a:p>
            <a:r>
              <a:rPr lang="en-GB" sz="2400" dirty="0" smtClean="0"/>
              <a:t>ABSs with non-lawyer ownership?</a:t>
            </a:r>
          </a:p>
        </p:txBody>
      </p:sp>
    </p:spTree>
    <p:extLst>
      <p:ext uri="{BB962C8B-B14F-4D97-AF65-F5344CB8AC3E}">
        <p14:creationId xmlns:p14="http://schemas.microsoft.com/office/powerpoint/2010/main" val="2231207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dirty="0" smtClean="0"/>
              <a:t>Legal Disciplinary Practices - LDPs</a:t>
            </a:r>
            <a:endParaRPr lang="en-GB" sz="2800" dirty="0"/>
          </a:p>
        </p:txBody>
      </p:sp>
      <p:sp>
        <p:nvSpPr>
          <p:cNvPr id="3" name="Content Placeholder 2"/>
          <p:cNvSpPr>
            <a:spLocks noGrp="1"/>
          </p:cNvSpPr>
          <p:nvPr>
            <p:ph idx="1"/>
          </p:nvPr>
        </p:nvSpPr>
        <p:spPr/>
        <p:txBody>
          <a:bodyPr>
            <a:normAutofit/>
          </a:bodyPr>
          <a:lstStyle/>
          <a:p>
            <a:r>
              <a:rPr lang="en-GB" sz="2400" dirty="0" smtClean="0"/>
              <a:t>LDP with non-lawyer managers will be ‘passported’ to ABS status</a:t>
            </a:r>
          </a:p>
          <a:p>
            <a:endParaRPr lang="en-GB" sz="2400" dirty="0"/>
          </a:p>
          <a:p>
            <a:r>
              <a:rPr lang="en-GB" sz="2400" dirty="0" smtClean="0"/>
              <a:t>Market Appetite? </a:t>
            </a:r>
          </a:p>
          <a:p>
            <a:r>
              <a:rPr lang="en-GB" sz="2400" dirty="0" smtClean="0"/>
              <a:t>Benefits for the legal profession?</a:t>
            </a:r>
            <a:endParaRPr lang="en-GB" sz="2400" dirty="0"/>
          </a:p>
        </p:txBody>
      </p:sp>
    </p:spTree>
    <p:extLst>
      <p:ext uri="{BB962C8B-B14F-4D97-AF65-F5344CB8AC3E}">
        <p14:creationId xmlns:p14="http://schemas.microsoft.com/office/powerpoint/2010/main" val="2218614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dirty="0" smtClean="0"/>
              <a:t>What is an MDP ABS?</a:t>
            </a:r>
            <a:endParaRPr lang="en-GB" sz="2800" dirty="0"/>
          </a:p>
        </p:txBody>
      </p:sp>
      <p:sp>
        <p:nvSpPr>
          <p:cNvPr id="3" name="Content Placeholder 2"/>
          <p:cNvSpPr>
            <a:spLocks noGrp="1"/>
          </p:cNvSpPr>
          <p:nvPr>
            <p:ph idx="1"/>
          </p:nvPr>
        </p:nvSpPr>
        <p:spPr/>
        <p:txBody>
          <a:bodyPr/>
          <a:lstStyle/>
          <a:p>
            <a:pPr marL="0" indent="0">
              <a:buNone/>
            </a:pPr>
            <a:endParaRPr lang="en-GB" sz="2400" dirty="0" smtClean="0"/>
          </a:p>
          <a:p>
            <a:pPr marL="0" indent="0">
              <a:buNone/>
            </a:pPr>
            <a:r>
              <a:rPr lang="en-GB" sz="2400" dirty="0" smtClean="0"/>
              <a:t>The Clementi report described MDP ABSs as </a:t>
            </a:r>
          </a:p>
          <a:p>
            <a:pPr marL="0" indent="0">
              <a:buNone/>
            </a:pPr>
            <a:endParaRPr lang="en-GB" sz="2400" i="1" dirty="0" smtClean="0"/>
          </a:p>
          <a:p>
            <a:pPr marL="0" indent="0">
              <a:buNone/>
            </a:pPr>
            <a:r>
              <a:rPr lang="en-GB" sz="2400" i="1" dirty="0" smtClean="0"/>
              <a:t>‘practices which bring together lawyers and other professionals to provide legal and other services to third parties’ </a:t>
            </a:r>
            <a:endParaRPr lang="en-GB" sz="2400" i="1" dirty="0" smtClean="0"/>
          </a:p>
          <a:p>
            <a:pPr marL="0" indent="0">
              <a:buNone/>
            </a:pPr>
            <a:endParaRPr lang="en-GB" sz="2400" i="1" dirty="0"/>
          </a:p>
          <a:p>
            <a:pPr marL="0" indent="0">
              <a:buNone/>
            </a:pPr>
            <a:endParaRPr lang="en-GB" sz="2400" i="1" dirty="0" smtClean="0"/>
          </a:p>
          <a:p>
            <a:r>
              <a:rPr lang="en-GB" sz="2400" dirty="0"/>
              <a:t>Market Appetite?</a:t>
            </a:r>
          </a:p>
          <a:p>
            <a:r>
              <a:rPr lang="en-GB" sz="2400" dirty="0"/>
              <a:t>Regulatory hurdles?</a:t>
            </a:r>
          </a:p>
          <a:p>
            <a:pPr marL="0" indent="0">
              <a:buNone/>
            </a:pPr>
            <a:endParaRPr lang="en-GB" sz="2400" i="1" dirty="0" smtClean="0"/>
          </a:p>
          <a:p>
            <a:pPr marL="0" indent="0">
              <a:buNone/>
            </a:pPr>
            <a:endParaRPr lang="en-GB" dirty="0"/>
          </a:p>
        </p:txBody>
      </p:sp>
    </p:spTree>
    <p:extLst>
      <p:ext uri="{BB962C8B-B14F-4D97-AF65-F5344CB8AC3E}">
        <p14:creationId xmlns:p14="http://schemas.microsoft.com/office/powerpoint/2010/main" val="27209965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dirty="0" smtClean="0"/>
              <a:t>The Clementi report</a:t>
            </a:r>
            <a:endParaRPr lang="en-GB" sz="2800" dirty="0"/>
          </a:p>
        </p:txBody>
      </p:sp>
      <p:sp>
        <p:nvSpPr>
          <p:cNvPr id="3" name="Content Placeholder 2"/>
          <p:cNvSpPr>
            <a:spLocks noGrp="1"/>
          </p:cNvSpPr>
          <p:nvPr>
            <p:ph idx="1"/>
          </p:nvPr>
        </p:nvSpPr>
        <p:spPr/>
        <p:txBody>
          <a:bodyPr>
            <a:normAutofit/>
          </a:bodyPr>
          <a:lstStyle/>
          <a:p>
            <a:pPr marL="0" indent="0">
              <a:buNone/>
            </a:pPr>
            <a:endParaRPr lang="en-GB" sz="2000" i="1" dirty="0" smtClean="0"/>
          </a:p>
          <a:p>
            <a:pPr marL="0" indent="0">
              <a:buNone/>
            </a:pPr>
            <a:r>
              <a:rPr lang="en-GB" sz="1800" i="1" dirty="0" smtClean="0"/>
              <a:t>“in the areas of consumer debt, inheritance planning or personal taxation, a combination of both legal and accounting skills could be a valuable asset for the client. Research carried out by MORI suggests that there is some consumer interest in the convenience and accessibility of one stop shopping”</a:t>
            </a:r>
          </a:p>
          <a:p>
            <a:pPr marL="0" indent="0">
              <a:buNone/>
            </a:pPr>
            <a:endParaRPr lang="en-GB" sz="1800" i="1" dirty="0"/>
          </a:p>
          <a:p>
            <a:pPr marL="0" indent="0">
              <a:buNone/>
            </a:pPr>
            <a:endParaRPr lang="en-GB" sz="1800" i="1" dirty="0" smtClean="0"/>
          </a:p>
          <a:p>
            <a:pPr marL="0" indent="0">
              <a:buNone/>
            </a:pPr>
            <a:r>
              <a:rPr lang="en-GB" sz="1800" dirty="0" smtClean="0"/>
              <a:t>Sir David Clementi</a:t>
            </a:r>
          </a:p>
          <a:p>
            <a:pPr marL="0" indent="0">
              <a:buNone/>
            </a:pPr>
            <a:r>
              <a:rPr lang="en-GB" sz="1800" dirty="0" smtClean="0"/>
              <a:t>Final Report, December 2004</a:t>
            </a:r>
          </a:p>
          <a:p>
            <a:pPr marL="0" indent="0">
              <a:buNone/>
            </a:pPr>
            <a:endParaRPr lang="en-GB" sz="2000" i="1" dirty="0"/>
          </a:p>
          <a:p>
            <a:pPr marL="0" indent="0">
              <a:buNone/>
            </a:pPr>
            <a:endParaRPr lang="en-GB" sz="2000" i="1" dirty="0"/>
          </a:p>
        </p:txBody>
      </p:sp>
    </p:spTree>
    <p:extLst>
      <p:ext uri="{BB962C8B-B14F-4D97-AF65-F5344CB8AC3E}">
        <p14:creationId xmlns:p14="http://schemas.microsoft.com/office/powerpoint/2010/main" val="30241332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l"/>
            <a:r>
              <a:rPr lang="en-GB" sz="2800" dirty="0" smtClean="0"/>
              <a:t>What will clients want?</a:t>
            </a:r>
            <a:endParaRPr lang="en-GB" sz="2800" dirty="0"/>
          </a:p>
        </p:txBody>
      </p:sp>
      <p:sp>
        <p:nvSpPr>
          <p:cNvPr id="4" name="Content Placeholder 3"/>
          <p:cNvSpPr>
            <a:spLocks noGrp="1"/>
          </p:cNvSpPr>
          <p:nvPr>
            <p:ph idx="1"/>
          </p:nvPr>
        </p:nvSpPr>
        <p:spPr/>
        <p:txBody>
          <a:bodyPr>
            <a:normAutofit/>
          </a:bodyPr>
          <a:lstStyle/>
          <a:p>
            <a:endParaRPr lang="en-GB" sz="2000" dirty="0" smtClean="0"/>
          </a:p>
          <a:p>
            <a:r>
              <a:rPr lang="en-GB" sz="2000" dirty="0" smtClean="0"/>
              <a:t>Will they want to buy professional services from a one stop shop?</a:t>
            </a:r>
          </a:p>
          <a:p>
            <a:r>
              <a:rPr lang="en-GB" sz="2000" dirty="0" smtClean="0"/>
              <a:t>Will they care?</a:t>
            </a:r>
          </a:p>
          <a:p>
            <a:r>
              <a:rPr lang="en-GB" sz="2000" dirty="0" smtClean="0"/>
              <a:t>How will the MDP ABS gain competitive advantage over rivals (both law firms and accountants)?</a:t>
            </a:r>
          </a:p>
          <a:p>
            <a:endParaRPr lang="en-GB" sz="2000" dirty="0"/>
          </a:p>
          <a:p>
            <a:pPr marL="0" indent="0">
              <a:buNone/>
            </a:pPr>
            <a:r>
              <a:rPr lang="en-GB" sz="2000" dirty="0" smtClean="0"/>
              <a:t>What will be the </a:t>
            </a:r>
            <a:r>
              <a:rPr lang="en-GB" sz="2000" b="1" dirty="0" smtClean="0"/>
              <a:t>USP</a:t>
            </a:r>
            <a:r>
              <a:rPr lang="en-GB" sz="2000" dirty="0" smtClean="0"/>
              <a:t> of the MDP ABS? </a:t>
            </a:r>
            <a:endParaRPr lang="en-GB" sz="2000" dirty="0"/>
          </a:p>
        </p:txBody>
      </p:sp>
    </p:spTree>
    <p:extLst>
      <p:ext uri="{BB962C8B-B14F-4D97-AF65-F5344CB8AC3E}">
        <p14:creationId xmlns:p14="http://schemas.microsoft.com/office/powerpoint/2010/main" val="5279153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884</Words>
  <Application>Microsoft Office PowerPoint</Application>
  <PresentationFormat>On-screen Show (4:3)</PresentationFormat>
  <Paragraphs>176</Paragraphs>
  <Slides>30</Slides>
  <Notes>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ABS – Big Bang or Big Whimper? – and how will it affect you?</vt:lpstr>
      <vt:lpstr>Some topics for discussion today</vt:lpstr>
      <vt:lpstr>Appetite?</vt:lpstr>
      <vt:lpstr>Appetite?</vt:lpstr>
      <vt:lpstr>Types of ABS</vt:lpstr>
      <vt:lpstr>Legal Disciplinary Practices - LDPs</vt:lpstr>
      <vt:lpstr>What is an MDP ABS?</vt:lpstr>
      <vt:lpstr>The Clementi report</vt:lpstr>
      <vt:lpstr>What will clients want?</vt:lpstr>
      <vt:lpstr>Regulation?</vt:lpstr>
      <vt:lpstr>A quoted ABS?</vt:lpstr>
      <vt:lpstr>The non – lawyer owned ABS</vt:lpstr>
      <vt:lpstr>Investment appetite by non – lawyers? </vt:lpstr>
      <vt:lpstr>Some issues to deal with?</vt:lpstr>
      <vt:lpstr>Appetite by owners of law firms?</vt:lpstr>
      <vt:lpstr>Who will be your markets competitors in the brave new world after 6 October 2011?</vt:lpstr>
      <vt:lpstr>The need to be competitive</vt:lpstr>
      <vt:lpstr>You have developed a realistic plan, but… </vt:lpstr>
      <vt:lpstr>Is lack of resource making you uncompetitive?</vt:lpstr>
      <vt:lpstr>Resource to enable you to…</vt:lpstr>
      <vt:lpstr>Resource to enable you to…</vt:lpstr>
      <vt:lpstr>Resource to enable you to…</vt:lpstr>
      <vt:lpstr>Resource to enable you to…</vt:lpstr>
      <vt:lpstr>Resource to enable you to…</vt:lpstr>
      <vt:lpstr>Building resource to compete</vt:lpstr>
      <vt:lpstr>The profession is too fragmented</vt:lpstr>
      <vt:lpstr>Competitive growth models?</vt:lpstr>
      <vt:lpstr>How can consolidation enable tomorrow’s law firms to compete?</vt:lpstr>
      <vt:lpstr>Your Vision?</vt:lpstr>
      <vt:lpstr>Any 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ABS – Big Bang or Big Whimper?</dc:title>
  <dc:creator>Peter</dc:creator>
  <cp:lastModifiedBy>Peter</cp:lastModifiedBy>
  <cp:revision>18</cp:revision>
  <dcterms:created xsi:type="dcterms:W3CDTF">2011-05-09T08:02:26Z</dcterms:created>
  <dcterms:modified xsi:type="dcterms:W3CDTF">2011-05-09T15:10:59Z</dcterms:modified>
</cp:coreProperties>
</file>